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73" r:id="rId12"/>
    <p:sldId id="266" r:id="rId13"/>
    <p:sldId id="274" r:id="rId14"/>
    <p:sldId id="267" r:id="rId15"/>
    <p:sldId id="270" r:id="rId16"/>
    <p:sldId id="275" r:id="rId17"/>
    <p:sldId id="271" r:id="rId18"/>
    <p:sldId id="276"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E2B1418A-A47A-47A4-9A91-01FBCD3B9690}" type="datetimeFigureOut">
              <a:rPr lang="id-ID" smtClean="0"/>
              <a:pPr/>
              <a:t>10/04/2017</a:t>
            </a:fld>
            <a:endParaRPr lang="id-ID"/>
          </a:p>
        </p:txBody>
      </p:sp>
      <p:sp>
        <p:nvSpPr>
          <p:cNvPr id="17" name="Footer Placeholder 16"/>
          <p:cNvSpPr>
            <a:spLocks noGrp="1"/>
          </p:cNvSpPr>
          <p:nvPr>
            <p:ph type="ftr" sz="quarter" idx="11"/>
          </p:nvPr>
        </p:nvSpPr>
        <p:spPr>
          <a:xfrm>
            <a:off x="2898648" y="6355080"/>
            <a:ext cx="3474720" cy="365760"/>
          </a:xfrm>
        </p:spPr>
        <p:txBody>
          <a:bodyPr/>
          <a:lstStyle/>
          <a:p>
            <a:endParaRPr lang="id-ID"/>
          </a:p>
        </p:txBody>
      </p:sp>
      <p:sp>
        <p:nvSpPr>
          <p:cNvPr id="29" name="Slide Number Placeholder 28"/>
          <p:cNvSpPr>
            <a:spLocks noGrp="1"/>
          </p:cNvSpPr>
          <p:nvPr>
            <p:ph type="sldNum" sz="quarter" idx="12"/>
          </p:nvPr>
        </p:nvSpPr>
        <p:spPr>
          <a:xfrm>
            <a:off x="1216152" y="6355080"/>
            <a:ext cx="1219200" cy="365760"/>
          </a:xfrm>
        </p:spPr>
        <p:txBody>
          <a:bodyPr/>
          <a:lstStyle/>
          <a:p>
            <a:fld id="{0D72BECF-AAB0-4A06-830B-8940FB19CC71}" type="slidenum">
              <a:rPr lang="id-ID" smtClean="0"/>
              <a:pPr/>
              <a:t>‹#›</a:t>
            </a:fld>
            <a:endParaRPr lang="id-ID"/>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B1418A-A47A-47A4-9A91-01FBCD3B9690}" type="datetimeFigureOut">
              <a:rPr lang="id-ID" smtClean="0"/>
              <a:pPr/>
              <a:t>10/04/2017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2BECF-AAB0-4A06-830B-8940FB19CC71}"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B1418A-A47A-47A4-9A91-01FBCD3B9690}" type="datetimeFigureOut">
              <a:rPr lang="id-ID" smtClean="0"/>
              <a:pPr/>
              <a:t>10/04/2017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2BECF-AAB0-4A06-830B-8940FB19CC71}" type="slidenum">
              <a:rPr lang="id-ID" smtClean="0"/>
              <a:pPr/>
              <a:t>‹#›</a:t>
            </a:fld>
            <a:endParaRPr lang="id-ID"/>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2B1418A-A47A-47A4-9A91-01FBCD3B9690}" type="datetimeFigureOut">
              <a:rPr lang="id-ID" smtClean="0"/>
              <a:pPr/>
              <a:t>10/04/2017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2BECF-AAB0-4A06-830B-8940FB19CC71}" type="slidenum">
              <a:rPr lang="id-ID" smtClean="0"/>
              <a:pPr/>
              <a:t>‹#›</a:t>
            </a:fld>
            <a:endParaRPr lang="id-ID"/>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E2B1418A-A47A-47A4-9A91-01FBCD3B9690}" type="datetimeFigureOut">
              <a:rPr lang="id-ID" smtClean="0"/>
              <a:pPr/>
              <a:t>10/04/2017</a:t>
            </a:fld>
            <a:endParaRPr lang="id-ID"/>
          </a:p>
        </p:txBody>
      </p:sp>
      <p:sp>
        <p:nvSpPr>
          <p:cNvPr id="5" name="Footer Placeholder 4"/>
          <p:cNvSpPr>
            <a:spLocks noGrp="1"/>
          </p:cNvSpPr>
          <p:nvPr>
            <p:ph type="ftr" sz="quarter" idx="11"/>
          </p:nvPr>
        </p:nvSpPr>
        <p:spPr>
          <a:xfrm>
            <a:off x="2898648" y="6355080"/>
            <a:ext cx="3474720" cy="365760"/>
          </a:xfrm>
        </p:spPr>
        <p:txBody>
          <a:bodyPr/>
          <a:lstStyle/>
          <a:p>
            <a:endParaRPr lang="id-ID"/>
          </a:p>
        </p:txBody>
      </p:sp>
      <p:sp>
        <p:nvSpPr>
          <p:cNvPr id="6" name="Slide Number Placeholder 5"/>
          <p:cNvSpPr>
            <a:spLocks noGrp="1"/>
          </p:cNvSpPr>
          <p:nvPr>
            <p:ph type="sldNum" sz="quarter" idx="12"/>
          </p:nvPr>
        </p:nvSpPr>
        <p:spPr>
          <a:xfrm>
            <a:off x="1069848" y="6355080"/>
            <a:ext cx="1520952" cy="365760"/>
          </a:xfrm>
        </p:spPr>
        <p:txBody>
          <a:bodyPr/>
          <a:lstStyle/>
          <a:p>
            <a:fld id="{0D72BECF-AAB0-4A06-830B-8940FB19CC71}" type="slidenum">
              <a:rPr lang="id-ID" smtClean="0"/>
              <a:pPr/>
              <a:t>‹#›</a:t>
            </a:fld>
            <a:endParaRPr lang="id-ID"/>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2B1418A-A47A-47A4-9A91-01FBCD3B9690}" type="datetimeFigureOut">
              <a:rPr lang="id-ID" smtClean="0"/>
              <a:pPr/>
              <a:t>10/04/2017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2BECF-AAB0-4A06-830B-8940FB19CC71}" type="slidenum">
              <a:rPr lang="id-ID" smtClean="0"/>
              <a:pPr/>
              <a:t>‹#›</a:t>
            </a:fld>
            <a:endParaRPr lang="id-ID"/>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2B1418A-A47A-47A4-9A91-01FBCD3B9690}" type="datetimeFigureOut">
              <a:rPr lang="id-ID" smtClean="0"/>
              <a:pPr/>
              <a:t>10/04/2017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D72BECF-AAB0-4A06-830B-8940FB19CC71}" type="slidenum">
              <a:rPr lang="id-ID" smtClean="0"/>
              <a:pPr/>
              <a:t>‹#›</a:t>
            </a:fld>
            <a:endParaRPr lang="id-ID"/>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2B1418A-A47A-47A4-9A91-01FBCD3B9690}" type="datetimeFigureOut">
              <a:rPr lang="id-ID" smtClean="0"/>
              <a:pPr/>
              <a:t>10/04/2017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D72BECF-AAB0-4A06-830B-8940FB19CC71}" type="slidenum">
              <a:rPr lang="id-ID" smtClean="0"/>
              <a:pPr/>
              <a:t>‹#›</a:t>
            </a:fld>
            <a:endParaRPr lang="id-ID"/>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B1418A-A47A-47A4-9A91-01FBCD3B9690}" type="datetimeFigureOut">
              <a:rPr lang="id-ID" smtClean="0"/>
              <a:pPr/>
              <a:t>10/04/2017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D72BECF-AAB0-4A06-830B-8940FB19CC71}" type="slidenum">
              <a:rPr lang="id-ID" smtClean="0"/>
              <a:pPr/>
              <a:t>‹#›</a:t>
            </a:fld>
            <a:endParaRPr lang="id-ID"/>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2B1418A-A47A-47A4-9A91-01FBCD3B9690}" type="datetimeFigureOut">
              <a:rPr lang="id-ID" smtClean="0"/>
              <a:pPr/>
              <a:t>10/04/2017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2BECF-AAB0-4A06-830B-8940FB19CC71}" type="slidenum">
              <a:rPr lang="id-ID" smtClean="0"/>
              <a:pPr/>
              <a:t>‹#›</a:t>
            </a:fld>
            <a:endParaRPr lang="id-ID"/>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2B1418A-A47A-47A4-9A91-01FBCD3B9690}" type="datetimeFigureOut">
              <a:rPr lang="id-ID" smtClean="0"/>
              <a:pPr/>
              <a:t>10/04/2017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2BECF-AAB0-4A06-830B-8940FB19CC71}" type="slidenum">
              <a:rPr lang="id-ID" smtClean="0"/>
              <a:pPr/>
              <a:t>‹#›</a:t>
            </a:fld>
            <a:endParaRPr lang="id-ID"/>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2B1418A-A47A-47A4-9A91-01FBCD3B9690}" type="datetimeFigureOut">
              <a:rPr lang="id-ID" smtClean="0"/>
              <a:pPr/>
              <a:t>10/04/2017</a:t>
            </a:fld>
            <a:endParaRPr lang="id-ID"/>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0D72BECF-AAB0-4A06-830B-8940FB19CC71}" type="slidenum">
              <a:rPr lang="id-ID" smtClean="0"/>
              <a:pPr/>
              <a:t>‹#›</a:t>
            </a:fld>
            <a:endParaRPr lang="id-ID"/>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AKUNTANSI PAJAK PENGHASILAN </a:t>
            </a:r>
            <a:br>
              <a:rPr lang="id-ID" b="1" dirty="0" smtClean="0"/>
            </a:br>
            <a:r>
              <a:rPr lang="id-ID" b="1" dirty="0" smtClean="0"/>
              <a:t>PASAL 22, 23, 24, 25 dan 26</a:t>
            </a:r>
            <a:endParaRPr lang="id-ID" b="1" dirty="0"/>
          </a:p>
        </p:txBody>
      </p:sp>
      <p:sp>
        <p:nvSpPr>
          <p:cNvPr id="3" name="Subtitle 2"/>
          <p:cNvSpPr>
            <a:spLocks noGrp="1"/>
          </p:cNvSpPr>
          <p:nvPr>
            <p:ph type="subTitle" idx="1"/>
          </p:nvPr>
        </p:nvSpPr>
        <p:spPr>
          <a:xfrm>
            <a:off x="1219200" y="5124450"/>
            <a:ext cx="6858000" cy="876318"/>
          </a:xfrm>
        </p:spPr>
        <p:txBody>
          <a:bodyPr>
            <a:normAutofit fontScale="85000" lnSpcReduction="20000"/>
          </a:bodyPr>
          <a:lstStyle/>
          <a:p>
            <a:r>
              <a:rPr lang="id-ID" dirty="0" smtClean="0"/>
              <a:t>HARIRI, SE., M.Ak</a:t>
            </a:r>
          </a:p>
          <a:p>
            <a:r>
              <a:rPr lang="id-ID" dirty="0" smtClean="0"/>
              <a:t>Universitas Islam Malang</a:t>
            </a:r>
          </a:p>
          <a:p>
            <a:r>
              <a:rPr lang="id-ID" dirty="0" smtClean="0"/>
              <a:t>2017</a:t>
            </a:r>
            <a:endParaRPr lang="id-ID" dirty="0"/>
          </a:p>
        </p:txBody>
      </p:sp>
      <p:sp>
        <p:nvSpPr>
          <p:cNvPr id="4" name="Rounded Rectangle 3"/>
          <p:cNvSpPr/>
          <p:nvPr/>
        </p:nvSpPr>
        <p:spPr>
          <a:xfrm>
            <a:off x="3714744" y="928670"/>
            <a:ext cx="1571636"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Pert </a:t>
            </a:r>
            <a:r>
              <a:rPr lang="id-ID" dirty="0" smtClean="0"/>
              <a:t>7</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aphicFrame>
        <p:nvGraphicFramePr>
          <p:cNvPr id="4" name="Content Placeholder 3"/>
          <p:cNvGraphicFramePr>
            <a:graphicFrameLocks noGrp="1"/>
          </p:cNvGraphicFramePr>
          <p:nvPr>
            <p:ph sz="quarter" idx="1"/>
          </p:nvPr>
        </p:nvGraphicFramePr>
        <p:xfrm>
          <a:off x="457200" y="1219200"/>
          <a:ext cx="8229600" cy="3942080"/>
        </p:xfrm>
        <a:graphic>
          <a:graphicData uri="http://schemas.openxmlformats.org/drawingml/2006/table">
            <a:tbl>
              <a:tblPr firstRow="1" bandRow="1">
                <a:tableStyleId>{5C22544A-7EE6-4342-B048-85BDC9FD1C3A}</a:tableStyleId>
              </a:tblPr>
              <a:tblGrid>
                <a:gridCol w="828652"/>
                <a:gridCol w="3571900"/>
                <a:gridCol w="2786082"/>
                <a:gridCol w="1042966"/>
              </a:tblGrid>
              <a:tr h="370840">
                <a:tc>
                  <a:txBody>
                    <a:bodyPr/>
                    <a:lstStyle/>
                    <a:p>
                      <a:pPr algn="ctr"/>
                      <a:r>
                        <a:rPr lang="id-ID" dirty="0" smtClean="0"/>
                        <a:t>No</a:t>
                      </a:r>
                      <a:endParaRPr lang="id-ID" dirty="0"/>
                    </a:p>
                  </a:txBody>
                  <a:tcPr/>
                </a:tc>
                <a:tc>
                  <a:txBody>
                    <a:bodyPr/>
                    <a:lstStyle/>
                    <a:p>
                      <a:pPr algn="ctr"/>
                      <a:r>
                        <a:rPr lang="id-ID" dirty="0" smtClean="0"/>
                        <a:t>Objek</a:t>
                      </a:r>
                      <a:endParaRPr lang="id-ID" dirty="0"/>
                    </a:p>
                  </a:txBody>
                  <a:tcPr/>
                </a:tc>
                <a:tc>
                  <a:txBody>
                    <a:bodyPr/>
                    <a:lstStyle/>
                    <a:p>
                      <a:pPr algn="ctr"/>
                      <a:r>
                        <a:rPr lang="id-ID" dirty="0" smtClean="0"/>
                        <a:t>Pemungut</a:t>
                      </a:r>
                      <a:endParaRPr lang="id-ID" dirty="0"/>
                    </a:p>
                  </a:txBody>
                  <a:tcPr/>
                </a:tc>
                <a:tc>
                  <a:txBody>
                    <a:bodyPr/>
                    <a:lstStyle/>
                    <a:p>
                      <a:pPr algn="ctr"/>
                      <a:r>
                        <a:rPr lang="id-ID" dirty="0" smtClean="0"/>
                        <a:t>Tarif</a:t>
                      </a:r>
                      <a:endParaRPr lang="id-ID" dirty="0"/>
                    </a:p>
                  </a:txBody>
                  <a:tcPr/>
                </a:tc>
              </a:tr>
              <a:tr h="370840">
                <a:tc>
                  <a:txBody>
                    <a:bodyPr/>
                    <a:lstStyle/>
                    <a:p>
                      <a:pPr algn="ctr"/>
                      <a:r>
                        <a:rPr lang="id-ID" dirty="0" smtClean="0"/>
                        <a:t>4</a:t>
                      </a:r>
                      <a:endParaRPr lang="id-ID" dirty="0"/>
                    </a:p>
                  </a:txBody>
                  <a:tcPr/>
                </a:tc>
                <a:tc>
                  <a:txBody>
                    <a:bodyPr/>
                    <a:lstStyle/>
                    <a:p>
                      <a:r>
                        <a:rPr lang="id-ID" dirty="0" smtClean="0"/>
                        <a:t>Penjualan hasil industri tertentu:</a:t>
                      </a:r>
                    </a:p>
                    <a:p>
                      <a:pPr>
                        <a:buFont typeface="Arial" pitchFamily="34" charset="0"/>
                        <a:buChar char="•"/>
                      </a:pPr>
                      <a:r>
                        <a:rPr lang="id-ID" dirty="0" smtClean="0"/>
                        <a:t> Kertas</a:t>
                      </a:r>
                    </a:p>
                    <a:p>
                      <a:pPr>
                        <a:buFont typeface="Arial" pitchFamily="34" charset="0"/>
                        <a:buChar char="•"/>
                      </a:pPr>
                      <a:r>
                        <a:rPr lang="id-ID" dirty="0" smtClean="0"/>
                        <a:t> Semen</a:t>
                      </a:r>
                    </a:p>
                    <a:p>
                      <a:pPr>
                        <a:buFont typeface="Arial" pitchFamily="34" charset="0"/>
                        <a:buChar char="•"/>
                      </a:pPr>
                      <a:r>
                        <a:rPr lang="id-ID" dirty="0" smtClean="0"/>
                        <a:t> Otomotif</a:t>
                      </a:r>
                    </a:p>
                    <a:p>
                      <a:pPr>
                        <a:buFont typeface="Arial" pitchFamily="34" charset="0"/>
                        <a:buChar char="•"/>
                      </a:pPr>
                      <a:r>
                        <a:rPr lang="id-ID" dirty="0" smtClean="0"/>
                        <a:t> Baja</a:t>
                      </a:r>
                      <a:endParaRPr lang="id-ID" dirty="0"/>
                    </a:p>
                  </a:txBody>
                  <a:tcPr/>
                </a:tc>
                <a:tc>
                  <a:txBody>
                    <a:bodyPr/>
                    <a:lstStyle/>
                    <a:p>
                      <a:r>
                        <a:rPr lang="id-ID" dirty="0" smtClean="0"/>
                        <a:t>Industri tertentu yang menjual</a:t>
                      </a:r>
                      <a:endParaRPr lang="id-ID" dirty="0"/>
                    </a:p>
                  </a:txBody>
                  <a:tcPr/>
                </a:tc>
                <a:tc>
                  <a:txBody>
                    <a:bodyPr/>
                    <a:lstStyle/>
                    <a:p>
                      <a:pPr algn="ctr"/>
                      <a:endParaRPr lang="id-ID" dirty="0" smtClean="0"/>
                    </a:p>
                    <a:p>
                      <a:pPr algn="ctr"/>
                      <a:r>
                        <a:rPr lang="id-ID" dirty="0" smtClean="0"/>
                        <a:t>0,1%</a:t>
                      </a:r>
                    </a:p>
                    <a:p>
                      <a:pPr algn="ctr"/>
                      <a:r>
                        <a:rPr lang="id-ID" dirty="0" smtClean="0"/>
                        <a:t>0,25%</a:t>
                      </a:r>
                    </a:p>
                    <a:p>
                      <a:pPr algn="ctr"/>
                      <a:r>
                        <a:rPr lang="id-ID" dirty="0" smtClean="0"/>
                        <a:t>0,45%</a:t>
                      </a:r>
                    </a:p>
                    <a:p>
                      <a:pPr algn="ctr"/>
                      <a:r>
                        <a:rPr lang="id-ID" dirty="0" smtClean="0"/>
                        <a:t>0,3%</a:t>
                      </a:r>
                      <a:endParaRPr lang="id-ID" dirty="0"/>
                    </a:p>
                  </a:txBody>
                  <a:tcPr/>
                </a:tc>
              </a:tr>
              <a:tr h="370840">
                <a:tc>
                  <a:txBody>
                    <a:bodyPr/>
                    <a:lstStyle/>
                    <a:p>
                      <a:pPr algn="ctr"/>
                      <a:r>
                        <a:rPr lang="id-ID" dirty="0" smtClean="0"/>
                        <a:t>5</a:t>
                      </a:r>
                      <a:endParaRPr lang="id-ID" dirty="0"/>
                    </a:p>
                  </a:txBody>
                  <a:tcPr/>
                </a:tc>
                <a:tc>
                  <a:txBody>
                    <a:bodyPr/>
                    <a:lstStyle/>
                    <a:p>
                      <a:r>
                        <a:rPr lang="id-ID" dirty="0" smtClean="0"/>
                        <a:t>Pembelian</a:t>
                      </a:r>
                      <a:r>
                        <a:rPr lang="id-ID" baseline="0" dirty="0" smtClean="0"/>
                        <a:t> bahan untuk sektor tertentu:</a:t>
                      </a:r>
                    </a:p>
                    <a:p>
                      <a:pPr>
                        <a:buFont typeface="Arial" pitchFamily="34" charset="0"/>
                        <a:buChar char="•"/>
                      </a:pPr>
                      <a:r>
                        <a:rPr lang="id-ID" baseline="0" dirty="0" smtClean="0"/>
                        <a:t> Kehutanan</a:t>
                      </a:r>
                    </a:p>
                    <a:p>
                      <a:pPr>
                        <a:buFont typeface="Arial" pitchFamily="34" charset="0"/>
                        <a:buChar char="•"/>
                      </a:pPr>
                      <a:r>
                        <a:rPr lang="id-ID" baseline="0" dirty="0" smtClean="0"/>
                        <a:t> Perkebunan</a:t>
                      </a:r>
                    </a:p>
                    <a:p>
                      <a:pPr>
                        <a:buFont typeface="Arial" pitchFamily="34" charset="0"/>
                        <a:buChar char="•"/>
                      </a:pPr>
                      <a:r>
                        <a:rPr lang="id-ID" baseline="0" dirty="0" smtClean="0"/>
                        <a:t> Pertanian</a:t>
                      </a:r>
                    </a:p>
                    <a:p>
                      <a:pPr>
                        <a:buFont typeface="Arial" pitchFamily="34" charset="0"/>
                        <a:buChar char="•"/>
                      </a:pPr>
                      <a:r>
                        <a:rPr lang="id-ID" baseline="0" dirty="0" smtClean="0"/>
                        <a:t> Perikanan</a:t>
                      </a:r>
                      <a:endParaRPr lang="id-ID" dirty="0"/>
                    </a:p>
                  </a:txBody>
                  <a:tcPr/>
                </a:tc>
                <a:tc>
                  <a:txBody>
                    <a:bodyPr/>
                    <a:lstStyle/>
                    <a:p>
                      <a:r>
                        <a:rPr lang="id-ID" dirty="0" smtClean="0"/>
                        <a:t>Sektor tertentu</a:t>
                      </a:r>
                      <a:r>
                        <a:rPr lang="id-ID" baseline="0" dirty="0" smtClean="0"/>
                        <a:t> yang membeli</a:t>
                      </a:r>
                      <a:endParaRPr lang="id-ID" dirty="0"/>
                    </a:p>
                  </a:txBody>
                  <a:tcPr/>
                </a:tc>
                <a:tc>
                  <a:txBody>
                    <a:bodyPr/>
                    <a:lstStyle/>
                    <a:p>
                      <a:pPr algn="ctr"/>
                      <a:endParaRPr lang="id-ID" dirty="0" smtClean="0"/>
                    </a:p>
                    <a:p>
                      <a:pPr algn="ctr"/>
                      <a:endParaRPr lang="id-ID" dirty="0" smtClean="0"/>
                    </a:p>
                    <a:p>
                      <a:pPr algn="ctr"/>
                      <a:r>
                        <a:rPr lang="id-ID" dirty="0" smtClean="0"/>
                        <a:t>0,25%</a:t>
                      </a:r>
                    </a:p>
                    <a:p>
                      <a:pPr algn="ctr"/>
                      <a:endParaRPr lang="id-ID" dirty="0"/>
                    </a:p>
                  </a:txBody>
                  <a:tcPr/>
                </a:tc>
              </a:tr>
              <a:tr h="370840">
                <a:tc>
                  <a:txBody>
                    <a:bodyPr/>
                    <a:lstStyle/>
                    <a:p>
                      <a:pPr algn="ctr"/>
                      <a:r>
                        <a:rPr lang="id-ID" dirty="0" smtClean="0"/>
                        <a:t>6</a:t>
                      </a:r>
                      <a:endParaRPr lang="id-ID" dirty="0"/>
                    </a:p>
                  </a:txBody>
                  <a:tcPr/>
                </a:tc>
                <a:tc>
                  <a:txBody>
                    <a:bodyPr/>
                    <a:lstStyle/>
                    <a:p>
                      <a:r>
                        <a:rPr lang="id-ID" dirty="0" smtClean="0"/>
                        <a:t>Penjualan barang</a:t>
                      </a:r>
                      <a:r>
                        <a:rPr lang="id-ID" baseline="0" dirty="0" smtClean="0"/>
                        <a:t> sangat mewah</a:t>
                      </a:r>
                      <a:endParaRPr lang="id-ID" dirty="0"/>
                    </a:p>
                  </a:txBody>
                  <a:tcPr/>
                </a:tc>
                <a:tc>
                  <a:txBody>
                    <a:bodyPr/>
                    <a:lstStyle/>
                    <a:p>
                      <a:r>
                        <a:rPr lang="id-ID" dirty="0" smtClean="0"/>
                        <a:t>Penjual</a:t>
                      </a:r>
                      <a:endParaRPr lang="id-ID" dirty="0"/>
                    </a:p>
                  </a:txBody>
                  <a:tcPr/>
                </a:tc>
                <a:tc>
                  <a:txBody>
                    <a:bodyPr/>
                    <a:lstStyle/>
                    <a:p>
                      <a:pPr algn="ctr"/>
                      <a:r>
                        <a:rPr lang="id-ID" dirty="0" smtClean="0"/>
                        <a:t>5%</a:t>
                      </a:r>
                      <a:endParaRPr lang="id-ID"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Tarif Pajak Bagi WP Yang Tidak Ber-NPWP</a:t>
            </a:r>
            <a:endParaRPr lang="id-ID" dirty="0"/>
          </a:p>
        </p:txBody>
      </p:sp>
      <p:sp>
        <p:nvSpPr>
          <p:cNvPr id="3" name="Content Placeholder 2"/>
          <p:cNvSpPr>
            <a:spLocks noGrp="1"/>
          </p:cNvSpPr>
          <p:nvPr>
            <p:ph sz="quarter" idx="1"/>
          </p:nvPr>
        </p:nvSpPr>
        <p:spPr/>
        <p:txBody>
          <a:bodyPr/>
          <a:lstStyle/>
          <a:p>
            <a:r>
              <a:rPr lang="id-ID" dirty="0" smtClean="0"/>
              <a:t>Bagi WP yang tidak memiliki NPWP akan dipungut PPh Pasal 22 dengan tarif (besarnya pungutan) lebih tinggi 100% dari/dibanding tarif yang diterapkan terhadap WP yang dapat menunjukkan NPWP.</a:t>
            </a: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a:t>
            </a:r>
            <a:endParaRPr lang="id-ID" dirty="0"/>
          </a:p>
        </p:txBody>
      </p:sp>
      <p:sp>
        <p:nvSpPr>
          <p:cNvPr id="3" name="Content Placeholder 2"/>
          <p:cNvSpPr>
            <a:spLocks noGrp="1"/>
          </p:cNvSpPr>
          <p:nvPr>
            <p:ph sz="quarter" idx="1"/>
          </p:nvPr>
        </p:nvSpPr>
        <p:spPr/>
        <p:txBody>
          <a:bodyPr>
            <a:normAutofit/>
          </a:bodyPr>
          <a:lstStyle/>
          <a:p>
            <a:r>
              <a:rPr lang="id-ID" dirty="0" smtClean="0"/>
              <a:t>CV Jaya merupakan ATK. Pada bulan Oktober </a:t>
            </a:r>
            <a:r>
              <a:rPr lang="id-ID" dirty="0" smtClean="0"/>
              <a:t>2016 </a:t>
            </a:r>
            <a:r>
              <a:rPr lang="id-ID" dirty="0" smtClean="0"/>
              <a:t>menjual ATK kepada Dinas Pendidikan dan Kebudayaan Kab. Malang sebesar Rp. 5.000.000 (tidak termasuk PPN). PPh Pasal 22 terutang yang harus dipungut oleh bendahara Dinas P&amp;K Kab. Malang adalah:</a:t>
            </a:r>
          </a:p>
          <a:p>
            <a:r>
              <a:rPr lang="id-ID" dirty="0" smtClean="0"/>
              <a:t>1,5% x Rp.5.000.000 = Rp.75.000</a:t>
            </a:r>
          </a:p>
          <a:p>
            <a:endParaRPr lang="id-ID" dirty="0" smtClean="0"/>
          </a:p>
          <a:p>
            <a:r>
              <a:rPr lang="id-ID" dirty="0" smtClean="0"/>
              <a:t>Jika CV Jaya tidak memiliki NPWP:</a:t>
            </a:r>
          </a:p>
          <a:p>
            <a:pPr>
              <a:buNone/>
            </a:pPr>
            <a:r>
              <a:rPr lang="id-ID" dirty="0" smtClean="0"/>
              <a:t>	3% x Rp.5.000.000 = Rp.150.000</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Akuntansi Pajak Penghasilan Pasal 22</a:t>
            </a:r>
            <a:endParaRPr lang="id-ID" dirty="0"/>
          </a:p>
        </p:txBody>
      </p:sp>
      <p:sp>
        <p:nvSpPr>
          <p:cNvPr id="3" name="Content Placeholder 2"/>
          <p:cNvSpPr>
            <a:spLocks noGrp="1"/>
          </p:cNvSpPr>
          <p:nvPr>
            <p:ph sz="quarter" idx="1"/>
          </p:nvPr>
        </p:nvSpPr>
        <p:spPr/>
        <p:txBody>
          <a:bodyPr>
            <a:normAutofit fontScale="70000" lnSpcReduction="20000"/>
          </a:bodyPr>
          <a:lstStyle/>
          <a:p>
            <a:pPr>
              <a:buNone/>
            </a:pPr>
            <a:r>
              <a:rPr lang="id-ID" b="1" i="1" dirty="0" smtClean="0"/>
              <a:t>Ayat jurnal yang disusun oleh CV Jaya </a:t>
            </a:r>
          </a:p>
          <a:p>
            <a:r>
              <a:rPr lang="id-ID" dirty="0" smtClean="0"/>
              <a:t>Saat terjadi transaksi</a:t>
            </a:r>
          </a:p>
          <a:p>
            <a:pPr>
              <a:buNone/>
            </a:pPr>
            <a:r>
              <a:rPr lang="id-ID" dirty="0" smtClean="0"/>
              <a:t>	Kas dan Bank			5.075.000</a:t>
            </a:r>
          </a:p>
          <a:p>
            <a:pPr>
              <a:buNone/>
            </a:pPr>
            <a:r>
              <a:rPr lang="id-ID" dirty="0" smtClean="0"/>
              <a:t>		PPh Pasal 22 terutang		75.000</a:t>
            </a:r>
          </a:p>
          <a:p>
            <a:pPr>
              <a:buNone/>
            </a:pPr>
            <a:r>
              <a:rPr lang="id-ID" dirty="0" smtClean="0"/>
              <a:t>		Penjualan				5.000.000</a:t>
            </a:r>
          </a:p>
          <a:p>
            <a:r>
              <a:rPr lang="id-ID" dirty="0" smtClean="0"/>
              <a:t>Saat penyetoran PPh Pasal 22</a:t>
            </a:r>
          </a:p>
          <a:p>
            <a:pPr>
              <a:buNone/>
            </a:pPr>
            <a:r>
              <a:rPr lang="id-ID" dirty="0" smtClean="0"/>
              <a:t>	PPh Pasal 22 terutang		75.000</a:t>
            </a:r>
          </a:p>
          <a:p>
            <a:pPr>
              <a:buNone/>
            </a:pPr>
            <a:r>
              <a:rPr lang="id-ID" dirty="0" smtClean="0"/>
              <a:t>		Kas dan Bank			75.000</a:t>
            </a:r>
          </a:p>
          <a:p>
            <a:pPr>
              <a:buNone/>
            </a:pPr>
            <a:r>
              <a:rPr lang="id-ID" b="1" i="1" dirty="0" smtClean="0"/>
              <a:t>Ayat jurnal yang disusun oleh Dinas P&amp;K Kab. Malang</a:t>
            </a:r>
          </a:p>
          <a:p>
            <a:r>
              <a:rPr lang="id-ID" dirty="0" smtClean="0"/>
              <a:t>Saat membeli barang</a:t>
            </a:r>
          </a:p>
          <a:p>
            <a:pPr>
              <a:buNone/>
            </a:pPr>
            <a:r>
              <a:rPr lang="id-ID" dirty="0" smtClean="0"/>
              <a:t>	Pembelian			5.000.000</a:t>
            </a:r>
          </a:p>
          <a:p>
            <a:pPr>
              <a:buNone/>
            </a:pPr>
            <a:r>
              <a:rPr lang="id-ID" dirty="0" smtClean="0"/>
              <a:t>	PPh Pasal 22			75.000</a:t>
            </a:r>
          </a:p>
          <a:p>
            <a:pPr>
              <a:buNone/>
            </a:pPr>
            <a:r>
              <a:rPr lang="id-ID" dirty="0" smtClean="0"/>
              <a:t>		Kas dan Bank			5.075.000</a:t>
            </a:r>
          </a:p>
          <a:p>
            <a:r>
              <a:rPr lang="id-ID" dirty="0" smtClean="0"/>
              <a:t>Saat pengkreditan pajak</a:t>
            </a:r>
          </a:p>
          <a:p>
            <a:pPr>
              <a:buNone/>
            </a:pPr>
            <a:r>
              <a:rPr lang="id-ID" dirty="0" smtClean="0"/>
              <a:t>	PPh terutang			75.000</a:t>
            </a:r>
          </a:p>
          <a:p>
            <a:pPr>
              <a:buNone/>
            </a:pPr>
            <a:r>
              <a:rPr lang="id-ID" dirty="0" smtClean="0"/>
              <a:t>		PPh Pasal 22			75.000</a:t>
            </a: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Pajak Penghasilan Pasal 23</a:t>
            </a:r>
            <a:endParaRPr lang="id-ID" b="1" dirty="0"/>
          </a:p>
        </p:txBody>
      </p:sp>
      <p:sp>
        <p:nvSpPr>
          <p:cNvPr id="3" name="Content Placeholder 2"/>
          <p:cNvSpPr>
            <a:spLocks noGrp="1"/>
          </p:cNvSpPr>
          <p:nvPr>
            <p:ph sz="quarter" idx="1"/>
          </p:nvPr>
        </p:nvSpPr>
        <p:spPr/>
        <p:txBody>
          <a:bodyPr/>
          <a:lstStyle/>
          <a:p>
            <a:pPr>
              <a:buNone/>
            </a:pPr>
            <a:r>
              <a:rPr lang="id-ID" dirty="0" smtClean="0"/>
              <a:t>PPh Pasal 23 merupakan pajak yang dipotong atas penghasilan yang diterima atau diperoleh WP dalam negeri (orang pribadi maupun badan), dan dalam BUT yang berasal dari modal, penyerahan jasa, atau penyelenggaraan kegiatan selain yang telah dipotong PPh Pasal 21.</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Tarif dan Penghitungan PPh Pasal 23</a:t>
            </a:r>
            <a:endParaRPr lang="id-ID" dirty="0"/>
          </a:p>
        </p:txBody>
      </p:sp>
      <p:graphicFrame>
        <p:nvGraphicFramePr>
          <p:cNvPr id="4" name="Content Placeholder 3"/>
          <p:cNvGraphicFramePr>
            <a:graphicFrameLocks noGrp="1"/>
          </p:cNvGraphicFramePr>
          <p:nvPr>
            <p:ph sz="quarter" idx="1"/>
          </p:nvPr>
        </p:nvGraphicFramePr>
        <p:xfrm>
          <a:off x="457200" y="1219200"/>
          <a:ext cx="8229600" cy="4597400"/>
        </p:xfrm>
        <a:graphic>
          <a:graphicData uri="http://schemas.openxmlformats.org/drawingml/2006/table">
            <a:tbl>
              <a:tblPr firstRow="1" bandRow="1">
                <a:tableStyleId>{5C22544A-7EE6-4342-B048-85BDC9FD1C3A}</a:tableStyleId>
              </a:tblPr>
              <a:tblGrid>
                <a:gridCol w="685776"/>
                <a:gridCol w="5072098"/>
                <a:gridCol w="2471726"/>
              </a:tblGrid>
              <a:tr h="370840">
                <a:tc>
                  <a:txBody>
                    <a:bodyPr/>
                    <a:lstStyle/>
                    <a:p>
                      <a:pPr algn="ctr"/>
                      <a:r>
                        <a:rPr lang="id-ID" dirty="0" smtClean="0"/>
                        <a:t>No</a:t>
                      </a:r>
                      <a:endParaRPr lang="id-ID" dirty="0"/>
                    </a:p>
                  </a:txBody>
                  <a:tcPr/>
                </a:tc>
                <a:tc>
                  <a:txBody>
                    <a:bodyPr/>
                    <a:lstStyle/>
                    <a:p>
                      <a:pPr algn="ctr"/>
                      <a:r>
                        <a:rPr lang="id-ID" dirty="0" smtClean="0"/>
                        <a:t>Objek Pajak</a:t>
                      </a:r>
                      <a:endParaRPr lang="id-ID" dirty="0"/>
                    </a:p>
                  </a:txBody>
                  <a:tcPr/>
                </a:tc>
                <a:tc>
                  <a:txBody>
                    <a:bodyPr/>
                    <a:lstStyle/>
                    <a:p>
                      <a:pPr algn="ctr"/>
                      <a:r>
                        <a:rPr lang="id-ID" dirty="0" smtClean="0"/>
                        <a:t>Tarif</a:t>
                      </a:r>
                      <a:r>
                        <a:rPr lang="id-ID" baseline="0" dirty="0" smtClean="0"/>
                        <a:t> PPh Pasal 23</a:t>
                      </a:r>
                      <a:endParaRPr lang="id-ID" dirty="0"/>
                    </a:p>
                  </a:txBody>
                  <a:tcPr/>
                </a:tc>
              </a:tr>
              <a:tr h="370840">
                <a:tc>
                  <a:txBody>
                    <a:bodyPr/>
                    <a:lstStyle/>
                    <a:p>
                      <a:pPr algn="ctr"/>
                      <a:r>
                        <a:rPr lang="id-ID" dirty="0" smtClean="0"/>
                        <a:t>1</a:t>
                      </a:r>
                      <a:endParaRPr lang="id-ID" dirty="0"/>
                    </a:p>
                  </a:txBody>
                  <a:tcPr/>
                </a:tc>
                <a:tc>
                  <a:txBody>
                    <a:bodyPr/>
                    <a:lstStyle/>
                    <a:p>
                      <a:r>
                        <a:rPr lang="id-ID" dirty="0" smtClean="0"/>
                        <a:t>Dividen</a:t>
                      </a:r>
                      <a:endParaRPr lang="id-ID" dirty="0"/>
                    </a:p>
                  </a:txBody>
                  <a:tcPr/>
                </a:tc>
                <a:tc>
                  <a:txBody>
                    <a:bodyPr/>
                    <a:lstStyle/>
                    <a:p>
                      <a:r>
                        <a:rPr lang="id-ID" dirty="0" smtClean="0"/>
                        <a:t>15% x jumlah deviden</a:t>
                      </a:r>
                      <a:endParaRPr lang="id-ID" dirty="0"/>
                    </a:p>
                  </a:txBody>
                  <a:tcPr/>
                </a:tc>
              </a:tr>
              <a:tr h="370840">
                <a:tc>
                  <a:txBody>
                    <a:bodyPr/>
                    <a:lstStyle/>
                    <a:p>
                      <a:pPr algn="ctr"/>
                      <a:r>
                        <a:rPr lang="id-ID" dirty="0" smtClean="0"/>
                        <a:t>2</a:t>
                      </a:r>
                      <a:endParaRPr lang="id-ID" dirty="0"/>
                    </a:p>
                  </a:txBody>
                  <a:tcPr/>
                </a:tc>
                <a:tc>
                  <a:txBody>
                    <a:bodyPr/>
                    <a:lstStyle/>
                    <a:p>
                      <a:r>
                        <a:rPr lang="id-ID" dirty="0" smtClean="0"/>
                        <a:t>Bunga</a:t>
                      </a:r>
                      <a:endParaRPr lang="id-ID" dirty="0"/>
                    </a:p>
                  </a:txBody>
                  <a:tcPr/>
                </a:tc>
                <a:tc>
                  <a:txBody>
                    <a:bodyPr/>
                    <a:lstStyle/>
                    <a:p>
                      <a:r>
                        <a:rPr lang="id-ID" dirty="0" smtClean="0"/>
                        <a:t>15% x jumlah bunga</a:t>
                      </a:r>
                      <a:endParaRPr lang="id-ID" dirty="0"/>
                    </a:p>
                  </a:txBody>
                  <a:tcPr/>
                </a:tc>
              </a:tr>
              <a:tr h="370840">
                <a:tc>
                  <a:txBody>
                    <a:bodyPr/>
                    <a:lstStyle/>
                    <a:p>
                      <a:pPr algn="ctr"/>
                      <a:r>
                        <a:rPr lang="id-ID" dirty="0" smtClean="0"/>
                        <a:t>3</a:t>
                      </a:r>
                      <a:endParaRPr lang="id-ID" dirty="0"/>
                    </a:p>
                  </a:txBody>
                  <a:tcPr/>
                </a:tc>
                <a:tc>
                  <a:txBody>
                    <a:bodyPr/>
                    <a:lstStyle/>
                    <a:p>
                      <a:r>
                        <a:rPr lang="id-ID" dirty="0" smtClean="0"/>
                        <a:t>Royalti</a:t>
                      </a:r>
                      <a:endParaRPr lang="id-ID" dirty="0"/>
                    </a:p>
                  </a:txBody>
                  <a:tcPr/>
                </a:tc>
                <a:tc>
                  <a:txBody>
                    <a:bodyPr/>
                    <a:lstStyle/>
                    <a:p>
                      <a:r>
                        <a:rPr lang="id-ID" dirty="0" smtClean="0"/>
                        <a:t>15% x jumlah royalti</a:t>
                      </a:r>
                      <a:endParaRPr lang="id-ID" dirty="0"/>
                    </a:p>
                  </a:txBody>
                  <a:tcPr/>
                </a:tc>
              </a:tr>
              <a:tr h="370840">
                <a:tc>
                  <a:txBody>
                    <a:bodyPr/>
                    <a:lstStyle/>
                    <a:p>
                      <a:pPr algn="ctr"/>
                      <a:r>
                        <a:rPr lang="id-ID" dirty="0" smtClean="0"/>
                        <a:t>4</a:t>
                      </a:r>
                      <a:endParaRPr lang="id-ID" dirty="0"/>
                    </a:p>
                  </a:txBody>
                  <a:tcPr/>
                </a:tc>
                <a:tc>
                  <a:txBody>
                    <a:bodyPr/>
                    <a:lstStyle/>
                    <a:p>
                      <a:r>
                        <a:rPr lang="id-ID" dirty="0" smtClean="0"/>
                        <a:t>Sewa</a:t>
                      </a:r>
                      <a:endParaRPr lang="id-ID" dirty="0"/>
                    </a:p>
                  </a:txBody>
                  <a:tcPr/>
                </a:tc>
                <a:tc>
                  <a:txBody>
                    <a:bodyPr/>
                    <a:lstStyle/>
                    <a:p>
                      <a:r>
                        <a:rPr lang="id-ID" dirty="0" smtClean="0"/>
                        <a:t>2% x jumlah sewa</a:t>
                      </a:r>
                      <a:endParaRPr lang="id-ID" dirty="0"/>
                    </a:p>
                  </a:txBody>
                  <a:tcPr/>
                </a:tc>
              </a:tr>
              <a:tr h="370840">
                <a:tc>
                  <a:txBody>
                    <a:bodyPr/>
                    <a:lstStyle/>
                    <a:p>
                      <a:pPr algn="ctr"/>
                      <a:r>
                        <a:rPr lang="id-ID" dirty="0" smtClean="0"/>
                        <a:t>5</a:t>
                      </a:r>
                      <a:endParaRPr lang="id-ID" dirty="0"/>
                    </a:p>
                  </a:txBody>
                  <a:tcPr/>
                </a:tc>
                <a:tc>
                  <a:txBody>
                    <a:bodyPr/>
                    <a:lstStyle/>
                    <a:p>
                      <a:r>
                        <a:rPr lang="id-ID" dirty="0" smtClean="0"/>
                        <a:t>Hadiah, penghargaan, bonus dan sejenisnya selain yang telah di potong PPh Pasal 21</a:t>
                      </a:r>
                      <a:endParaRPr lang="id-ID" dirty="0"/>
                    </a:p>
                  </a:txBody>
                  <a:tcPr/>
                </a:tc>
                <a:tc>
                  <a:txBody>
                    <a:bodyPr/>
                    <a:lstStyle/>
                    <a:p>
                      <a:r>
                        <a:rPr lang="id-ID" dirty="0" smtClean="0"/>
                        <a:t>15% x jumlah hadiah/ penghargaan/bonus</a:t>
                      </a:r>
                      <a:endParaRPr lang="id-ID" dirty="0"/>
                    </a:p>
                  </a:txBody>
                  <a:tcPr/>
                </a:tc>
              </a:tr>
              <a:tr h="370840">
                <a:tc>
                  <a:txBody>
                    <a:bodyPr/>
                    <a:lstStyle/>
                    <a:p>
                      <a:pPr algn="ctr"/>
                      <a:r>
                        <a:rPr lang="id-ID" dirty="0" smtClean="0"/>
                        <a:t>6</a:t>
                      </a:r>
                      <a:endParaRPr lang="id-ID" dirty="0"/>
                    </a:p>
                  </a:txBody>
                  <a:tcPr/>
                </a:tc>
                <a:tc>
                  <a:txBody>
                    <a:bodyPr/>
                    <a:lstStyle/>
                    <a:p>
                      <a:r>
                        <a:rPr lang="id-ID" dirty="0" smtClean="0"/>
                        <a:t>Sewa dan penghasilan lain sehubungan dengan penggunaan harta, kecuali yang</a:t>
                      </a:r>
                      <a:r>
                        <a:rPr lang="id-ID" baseline="0" dirty="0" smtClean="0"/>
                        <a:t> telah dikenai Pajak Penghasilan sebagaimana dimaksud dalam pasal 4 ayat (2)</a:t>
                      </a:r>
                      <a:endParaRPr lang="id-ID" dirty="0"/>
                    </a:p>
                  </a:txBody>
                  <a:tcPr/>
                </a:tc>
                <a:tc>
                  <a:txBody>
                    <a:bodyPr/>
                    <a:lstStyle/>
                    <a:p>
                      <a:endParaRPr lang="id-ID" dirty="0" smtClean="0"/>
                    </a:p>
                    <a:p>
                      <a:r>
                        <a:rPr lang="id-ID" dirty="0" smtClean="0"/>
                        <a:t>2% x jumlah sewa</a:t>
                      </a:r>
                      <a:endParaRPr lang="id-ID" dirty="0"/>
                    </a:p>
                  </a:txBody>
                  <a:tcPr/>
                </a:tc>
              </a:tr>
              <a:tr h="370840">
                <a:tc>
                  <a:txBody>
                    <a:bodyPr/>
                    <a:lstStyle/>
                    <a:p>
                      <a:pPr algn="ctr"/>
                      <a:r>
                        <a:rPr lang="id-ID" dirty="0" smtClean="0"/>
                        <a:t>7</a:t>
                      </a:r>
                      <a:endParaRPr lang="id-ID" dirty="0"/>
                    </a:p>
                  </a:txBody>
                  <a:tcPr/>
                </a:tc>
                <a:tc>
                  <a:txBody>
                    <a:bodyPr/>
                    <a:lstStyle/>
                    <a:p>
                      <a:r>
                        <a:rPr lang="id-ID" dirty="0" smtClean="0"/>
                        <a:t>Imbalan sehubungan dengan jasa</a:t>
                      </a:r>
                      <a:r>
                        <a:rPr lang="id-ID" baseline="0" dirty="0" smtClean="0"/>
                        <a:t> teknik, jasa manajemen, jasa konstruksi, jasa konsultan, dan jasa lain</a:t>
                      </a:r>
                      <a:endParaRPr lang="id-ID" dirty="0"/>
                    </a:p>
                  </a:txBody>
                  <a:tcPr/>
                </a:tc>
                <a:tc>
                  <a:txBody>
                    <a:bodyPr/>
                    <a:lstStyle/>
                    <a:p>
                      <a:endParaRPr lang="id-ID" dirty="0" smtClean="0"/>
                    </a:p>
                    <a:p>
                      <a:r>
                        <a:rPr lang="id-ID" smtClean="0"/>
                        <a:t>2% x jumlah imbalan (tidak termasuk PPN)</a:t>
                      </a:r>
                      <a:endParaRPr lang="id-ID"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Tarif Pemotongan Bagi WP Yang Tidak Ber-NPWP</a:t>
            </a:r>
            <a:endParaRPr lang="id-ID" dirty="0"/>
          </a:p>
        </p:txBody>
      </p:sp>
      <p:sp>
        <p:nvSpPr>
          <p:cNvPr id="3" name="Content Placeholder 2"/>
          <p:cNvSpPr>
            <a:spLocks noGrp="1"/>
          </p:cNvSpPr>
          <p:nvPr>
            <p:ph sz="quarter" idx="1"/>
          </p:nvPr>
        </p:nvSpPr>
        <p:spPr/>
        <p:txBody>
          <a:bodyPr/>
          <a:lstStyle/>
          <a:p>
            <a:r>
              <a:rPr lang="id-ID" dirty="0" smtClean="0"/>
              <a:t>Dalam hal WP yang menerima atau memperoleh penghasilan ternyata tidak memiliki NPWP, besarnya tarif pemotongan akan menjadi lebih tinggi 100% dibanding tarif pemotongan PPh Pasal 23 umumnya.</a:t>
            </a:r>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a:t>
            </a:r>
            <a:endParaRPr lang="id-ID" dirty="0"/>
          </a:p>
        </p:txBody>
      </p:sp>
      <p:sp>
        <p:nvSpPr>
          <p:cNvPr id="3" name="Content Placeholder 2"/>
          <p:cNvSpPr>
            <a:spLocks noGrp="1"/>
          </p:cNvSpPr>
          <p:nvPr>
            <p:ph sz="quarter" idx="1"/>
          </p:nvPr>
        </p:nvSpPr>
        <p:spPr/>
        <p:txBody>
          <a:bodyPr/>
          <a:lstStyle/>
          <a:p>
            <a:r>
              <a:rPr lang="id-ID" dirty="0" smtClean="0"/>
              <a:t>Dalam acara syukuran atas tercapainya target penjualan tahun </a:t>
            </a:r>
            <a:r>
              <a:rPr lang="id-ID" dirty="0" smtClean="0"/>
              <a:t>2016, </a:t>
            </a:r>
            <a:r>
              <a:rPr lang="id-ID" dirty="0" smtClean="0"/>
              <a:t>PT Arnold Coorporation mengadakan acara makan bersama seluruh karyawannya. Menu makanan dipesan dari SEDAP Catering, jumlah pemesanan catering adalah Rp. 20.000.000. PPh Pasal 23 yang terutang dan wajib dipotong oleh PT Arnold Coorporation adalah:</a:t>
            </a:r>
          </a:p>
          <a:p>
            <a:pPr>
              <a:buNone/>
            </a:pPr>
            <a:endParaRPr lang="id-ID" dirty="0" smtClean="0"/>
          </a:p>
          <a:p>
            <a:r>
              <a:rPr lang="id-ID" dirty="0" smtClean="0"/>
              <a:t>2% x Rp.20.000.000 = Rp.400.000</a:t>
            </a:r>
          </a:p>
          <a:p>
            <a:pPr>
              <a:buNone/>
            </a:pPr>
            <a:endParaRPr lang="id-ID" dirty="0" smtClean="0"/>
          </a:p>
          <a:p>
            <a:pPr>
              <a:buNone/>
            </a:pPr>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Akuntansi Pajak Penghasilan Pasal 23</a:t>
            </a:r>
            <a:endParaRPr lang="id-ID" dirty="0"/>
          </a:p>
        </p:txBody>
      </p:sp>
      <p:sp>
        <p:nvSpPr>
          <p:cNvPr id="3" name="Content Placeholder 2"/>
          <p:cNvSpPr>
            <a:spLocks noGrp="1"/>
          </p:cNvSpPr>
          <p:nvPr>
            <p:ph sz="quarter" idx="1"/>
          </p:nvPr>
        </p:nvSpPr>
        <p:spPr/>
        <p:txBody>
          <a:bodyPr>
            <a:normAutofit fontScale="70000" lnSpcReduction="20000"/>
          </a:bodyPr>
          <a:lstStyle/>
          <a:p>
            <a:pPr>
              <a:buNone/>
            </a:pPr>
            <a:r>
              <a:rPr lang="id-ID" dirty="0" smtClean="0"/>
              <a:t>Ayat jurnal yang dibuat PT Arnold Coorporation (pembeli)</a:t>
            </a:r>
          </a:p>
          <a:p>
            <a:r>
              <a:rPr lang="id-ID" dirty="0" smtClean="0"/>
              <a:t>Saat pembelian</a:t>
            </a:r>
          </a:p>
          <a:p>
            <a:pPr>
              <a:buNone/>
            </a:pPr>
            <a:r>
              <a:rPr lang="id-ID" dirty="0" smtClean="0"/>
              <a:t>	Biaya katering			20.000.000</a:t>
            </a:r>
          </a:p>
          <a:p>
            <a:pPr>
              <a:buNone/>
            </a:pPr>
            <a:r>
              <a:rPr lang="id-ID" dirty="0" smtClean="0"/>
              <a:t>		PPh Pasal 23 terutang		400.000</a:t>
            </a:r>
          </a:p>
          <a:p>
            <a:pPr>
              <a:buNone/>
            </a:pPr>
            <a:r>
              <a:rPr lang="id-ID" dirty="0" smtClean="0"/>
              <a:t>		Kas dan Bank			19.600.000</a:t>
            </a:r>
          </a:p>
          <a:p>
            <a:r>
              <a:rPr lang="id-ID" dirty="0" smtClean="0"/>
              <a:t>Saat menyetor ke kas negara </a:t>
            </a:r>
          </a:p>
          <a:p>
            <a:pPr>
              <a:buNone/>
            </a:pPr>
            <a:r>
              <a:rPr lang="id-ID" dirty="0" smtClean="0"/>
              <a:t>	PPh Pasal 23 terutang		400.000</a:t>
            </a:r>
          </a:p>
          <a:p>
            <a:pPr>
              <a:buNone/>
            </a:pPr>
            <a:r>
              <a:rPr lang="id-ID" dirty="0" smtClean="0"/>
              <a:t>		Kas dan Bank			400.000</a:t>
            </a:r>
          </a:p>
          <a:p>
            <a:pPr>
              <a:buNone/>
            </a:pPr>
            <a:r>
              <a:rPr lang="id-ID" dirty="0" smtClean="0"/>
              <a:t>Ayat jurnal yang dibuat SEDAP Catering</a:t>
            </a:r>
          </a:p>
          <a:p>
            <a:r>
              <a:rPr lang="id-ID" dirty="0" smtClean="0"/>
              <a:t>Saat menerima</a:t>
            </a:r>
          </a:p>
          <a:p>
            <a:pPr>
              <a:buNone/>
            </a:pPr>
            <a:r>
              <a:rPr lang="id-ID" dirty="0" smtClean="0"/>
              <a:t>	Kas dan Bank		19.600.000</a:t>
            </a:r>
          </a:p>
          <a:p>
            <a:pPr>
              <a:buNone/>
            </a:pPr>
            <a:r>
              <a:rPr lang="id-ID" dirty="0" smtClean="0"/>
              <a:t>	PPh Pasal 23		400.000</a:t>
            </a:r>
          </a:p>
          <a:p>
            <a:pPr>
              <a:buNone/>
            </a:pPr>
            <a:r>
              <a:rPr lang="id-ID" dirty="0" smtClean="0"/>
              <a:t>		Penjualan			20.000.000</a:t>
            </a:r>
          </a:p>
          <a:p>
            <a:r>
              <a:rPr lang="id-ID" dirty="0" smtClean="0"/>
              <a:t>Saat pengkreditan</a:t>
            </a:r>
          </a:p>
          <a:p>
            <a:pPr>
              <a:buNone/>
            </a:pPr>
            <a:r>
              <a:rPr lang="id-ID" dirty="0" smtClean="0"/>
              <a:t>	PPh terutang		400.000</a:t>
            </a:r>
          </a:p>
          <a:p>
            <a:pPr>
              <a:buNone/>
            </a:pPr>
            <a:r>
              <a:rPr lang="id-ID" dirty="0" smtClean="0"/>
              <a:t>		PPh Pasal 23		400.000</a:t>
            </a:r>
            <a:endParaRPr lang="id-ID"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Definisi PPh Pasal 24</a:t>
            </a:r>
            <a:endParaRPr lang="id-ID" dirty="0"/>
          </a:p>
        </p:txBody>
      </p:sp>
      <p:sp>
        <p:nvSpPr>
          <p:cNvPr id="3" name="Content Placeholder 2"/>
          <p:cNvSpPr>
            <a:spLocks noGrp="1"/>
          </p:cNvSpPr>
          <p:nvPr>
            <p:ph sz="quarter" idx="1"/>
          </p:nvPr>
        </p:nvSpPr>
        <p:spPr/>
        <p:txBody>
          <a:bodyPr/>
          <a:lstStyle/>
          <a:p>
            <a:pPr>
              <a:buNone/>
            </a:pPr>
            <a:r>
              <a:rPr lang="id-ID" dirty="0" smtClean="0"/>
              <a:t>PPh Pasal 24 merupakan pajak yang dibayar atau terutang di luar negeri atas penghasilan dari luar negeri yang diterima atau diperoleh Wajab Pajak dalam negeri.</a:t>
            </a:r>
          </a:p>
          <a:p>
            <a:pPr>
              <a:buNone/>
            </a:pPr>
            <a:r>
              <a:rPr lang="id-ID" dirty="0" smtClean="0"/>
              <a:t>Jumlah pajak atas penghasilan WP dalam negeri yang dibayar atau terutang di luar negeri tersebut dihitung berdasarkan tarif pajak yang berlaku di negara yang bersangkutan dikalikan dengan penghasilan yang diterima atau diperoleh di negara yang bersangkutan.</a:t>
            </a:r>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Definisi</a:t>
            </a:r>
            <a:endParaRPr lang="id-ID" dirty="0"/>
          </a:p>
        </p:txBody>
      </p:sp>
      <p:sp>
        <p:nvSpPr>
          <p:cNvPr id="3" name="Content Placeholder 2"/>
          <p:cNvSpPr>
            <a:spLocks noGrp="1"/>
          </p:cNvSpPr>
          <p:nvPr>
            <p:ph sz="quarter" idx="1"/>
          </p:nvPr>
        </p:nvSpPr>
        <p:spPr/>
        <p:txBody>
          <a:bodyPr/>
          <a:lstStyle/>
          <a:p>
            <a:pPr>
              <a:buNone/>
            </a:pPr>
            <a:r>
              <a:rPr lang="id-ID" dirty="0" smtClean="0"/>
              <a:t>PPh Pasal 22 merupakan pajak yang dipungut oleh bendaharawan pemerintah baik Pemerintah Pusat maupun Pemerintah Daerah, instansi atau lembaga pemerintah dan lembaga-lembaga negara lain, berkenaan dengan pembayaran atas penyerahan barang; dan badan-badan tertentu baik badan pemerintah maupun swasta berkenaan dengan kegiatan di bidang impor atau kegiatan usaha di bidang lain.</a:t>
            </a: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Permohonan Kredit Pajak Luar Negeri</a:t>
            </a:r>
            <a:endParaRPr lang="id-ID" dirty="0"/>
          </a:p>
        </p:txBody>
      </p:sp>
      <p:sp>
        <p:nvSpPr>
          <p:cNvPr id="3" name="Content Placeholder 2"/>
          <p:cNvSpPr>
            <a:spLocks noGrp="1"/>
          </p:cNvSpPr>
          <p:nvPr>
            <p:ph sz="quarter" idx="1"/>
          </p:nvPr>
        </p:nvSpPr>
        <p:spPr/>
        <p:txBody>
          <a:bodyPr/>
          <a:lstStyle/>
          <a:p>
            <a:pPr>
              <a:buNone/>
            </a:pPr>
            <a:r>
              <a:rPr lang="id-ID" dirty="0" smtClean="0"/>
              <a:t>Agar pajak yang terutang atau dibayar di luar negeri dapat dikreditkan, maka WP harus menyampaikan surat permohonan kepada Direktur Jenderal Pajak dengan dilampiri:</a:t>
            </a:r>
          </a:p>
          <a:p>
            <a:pPr marL="514350" indent="-514350">
              <a:buAutoNum type="arabicPeriod"/>
            </a:pPr>
            <a:r>
              <a:rPr lang="id-ID" dirty="0" smtClean="0"/>
              <a:t>Laporan keuangan tentang penghasilan yang berasal dari luar negeri</a:t>
            </a:r>
          </a:p>
          <a:p>
            <a:pPr marL="514350" indent="-514350">
              <a:buAutoNum type="arabicPeriod"/>
            </a:pPr>
            <a:r>
              <a:rPr lang="id-ID" dirty="0" smtClean="0"/>
              <a:t>Fotocopi Surat Pemberitahuan Pajak yang disampaikan di luar negeri</a:t>
            </a:r>
          </a:p>
          <a:p>
            <a:pPr marL="514350" indent="-514350">
              <a:buAutoNum type="arabicPeriod"/>
            </a:pPr>
            <a:r>
              <a:rPr lang="id-ID" dirty="0" smtClean="0"/>
              <a:t>Dokumen pajak di luar negeri</a:t>
            </a:r>
          </a:p>
          <a:p>
            <a:pPr marL="514350" indent="-514350">
              <a:buNone/>
            </a:pPr>
            <a:endParaRPr lang="id-ID"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Penggabungan Penghasilan</a:t>
            </a:r>
            <a:endParaRPr lang="id-ID" dirty="0"/>
          </a:p>
        </p:txBody>
      </p:sp>
      <p:sp>
        <p:nvSpPr>
          <p:cNvPr id="3" name="Content Placeholder 2"/>
          <p:cNvSpPr>
            <a:spLocks noGrp="1"/>
          </p:cNvSpPr>
          <p:nvPr>
            <p:ph sz="quarter" idx="1"/>
          </p:nvPr>
        </p:nvSpPr>
        <p:spPr/>
        <p:txBody>
          <a:bodyPr>
            <a:normAutofit fontScale="92500" lnSpcReduction="10000"/>
          </a:bodyPr>
          <a:lstStyle/>
          <a:p>
            <a:pPr>
              <a:buNone/>
            </a:pPr>
            <a:r>
              <a:rPr lang="id-ID" dirty="0" smtClean="0"/>
              <a:t>Untuk penghasilan yang berasal dari luar negeri, ketentuan penggabungan penghasilan adalah:</a:t>
            </a:r>
          </a:p>
          <a:p>
            <a:pPr>
              <a:buNone/>
            </a:pPr>
            <a:r>
              <a:rPr lang="id-ID" dirty="0" smtClean="0"/>
              <a:t>1. Atas penghasilan yang berasal dari usaha, penggabungan penghasilan dilakukan dalam tahun diperolehnya penghasilan tersebut </a:t>
            </a:r>
            <a:r>
              <a:rPr lang="id-ID" i="1" dirty="0" smtClean="0"/>
              <a:t>(accrual basis) </a:t>
            </a:r>
            <a:endParaRPr lang="id-ID" dirty="0" smtClean="0"/>
          </a:p>
          <a:p>
            <a:pPr>
              <a:buNone/>
            </a:pPr>
            <a:r>
              <a:rPr lang="id-ID" dirty="0" smtClean="0"/>
              <a:t>2. Atas penghasilan lainnya seperti sewa, bunga, royalti, dll, penggabungan penghasilan dilakukan dalam tahun pajak diterimanya penghasilan disebut </a:t>
            </a:r>
            <a:r>
              <a:rPr lang="id-ID" i="1" dirty="0" smtClean="0"/>
              <a:t>(cash basis)</a:t>
            </a:r>
            <a:r>
              <a:rPr lang="id-ID" dirty="0" smtClean="0"/>
              <a:t> </a:t>
            </a:r>
          </a:p>
          <a:p>
            <a:pPr>
              <a:buNone/>
            </a:pPr>
            <a:r>
              <a:rPr lang="id-ID" dirty="0" smtClean="0"/>
              <a:t>3. Atas penghasilan berupa dividen yang diperoleh WP dalam negeri dari penyertaan modal sekurang-kurangnya 50% dari jumlah saham disetor pada badan usaha di luar negeri yang sahamnya tidak diperdagangkan di bursa efek, dilakukan dalam tahun pajak di mana dividen tersebut diperoleh</a:t>
            </a:r>
            <a:endParaRPr lang="id-ID"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pPr>
              <a:buNone/>
            </a:pPr>
            <a:r>
              <a:rPr lang="id-ID" dirty="0" smtClean="0"/>
              <a:t>Saat perolehan dividen dalam rangka penggabungan penghasilan tersebut ditetapkan sesuai dengan Keputusan Menteri Keuangan:</a:t>
            </a:r>
          </a:p>
          <a:p>
            <a:pPr marL="514350" indent="-514350">
              <a:buAutoNum type="arabicPeriod"/>
            </a:pPr>
            <a:r>
              <a:rPr lang="id-ID" dirty="0" smtClean="0"/>
              <a:t>Pada bulan ke empat setelah akhir batas waktu kewajiban untuk menyampaikan SPT Tahunan PPh badan usaha luar negeri untuk tahun pajak yang bersangkutan.</a:t>
            </a:r>
          </a:p>
          <a:p>
            <a:pPr marL="514350" indent="-514350">
              <a:buAutoNum type="arabicPeriod"/>
            </a:pPr>
            <a:r>
              <a:rPr lang="id-ID" dirty="0" smtClean="0"/>
              <a:t>Jika tidak ditentukan batas waktu penyampaikan SPT Tahunan PPh, atau tidak ada kewajiban penyampaian SPT PPh, saat diperolehnya dividen adalah pada bulan ketujuh setelah tahun pajak berakhir.</a:t>
            </a:r>
            <a:endParaRPr lang="id-ID"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lnSpcReduction="10000"/>
          </a:bodyPr>
          <a:lstStyle/>
          <a:p>
            <a:r>
              <a:rPr lang="id-ID" dirty="0" smtClean="0"/>
              <a:t>Penentuan besarnya dividen yang digabungkan dengan penghasilan lainnya dihitung berdasarkan besarnya proporsi pemilikan saham pada badan usaha di luar negeri atas laba setelah pajak. </a:t>
            </a:r>
          </a:p>
          <a:p>
            <a:r>
              <a:rPr lang="id-ID" dirty="0" smtClean="0"/>
              <a:t>Laba setelah pajak adalah laba usaha sesuai dengan laporan keuangan yang disusun berdasarkan prinsip-prinsip akuntansi yang lazim berlaku di negara yang bersangkutan dan telah di audit oleh akuntan pablik, setelah dikurangi dengan PPh terutang di negara tersebut.</a:t>
            </a:r>
          </a:p>
          <a:p>
            <a:r>
              <a:rPr lang="id-ID" dirty="0" smtClean="0"/>
              <a:t>Dividen yang menjadi hak WP adalah dividen yang sekurang-kurangnya sama besarnya dengan dividen yang dihitung sebanding dengan penyertaan WP pada badan usaha di luar negeri.</a:t>
            </a:r>
            <a:endParaRPr lang="id-ID"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Penentuan Sumber Penghasilan</a:t>
            </a:r>
            <a:endParaRPr lang="id-ID" dirty="0"/>
          </a:p>
        </p:txBody>
      </p:sp>
      <p:sp>
        <p:nvSpPr>
          <p:cNvPr id="3" name="Content Placeholder 2"/>
          <p:cNvSpPr>
            <a:spLocks noGrp="1"/>
          </p:cNvSpPr>
          <p:nvPr>
            <p:ph sz="quarter" idx="1"/>
          </p:nvPr>
        </p:nvSpPr>
        <p:spPr/>
        <p:txBody>
          <a:bodyPr/>
          <a:lstStyle/>
          <a:p>
            <a:pPr marL="514350" indent="-514350">
              <a:buAutoNum type="arabicPeriod"/>
            </a:pPr>
            <a:r>
              <a:rPr lang="id-ID" dirty="0" smtClean="0"/>
              <a:t>Penghasilan dari saham dan sekuritas lainnya, maka sumber penghasilan adalah negara tempat badan yang menerbitkan saham atau sekuritas tersebut berkedudukan.</a:t>
            </a:r>
          </a:p>
          <a:p>
            <a:pPr marL="514350" indent="-514350">
              <a:buAutoNum type="arabicPeriod"/>
            </a:pPr>
            <a:r>
              <a:rPr lang="id-ID" dirty="0" smtClean="0"/>
              <a:t>Penghasilan berupa bunga, royalti, dan sewa sehubungan dengan penggunaan harta gerak, maka sumber penghasilan adalah negara tempat pihak yang membayar (atau dibebani bunga, royalti, atau penggunaan harta) tersebut berada atau berkedudukan.</a:t>
            </a:r>
            <a:endParaRPr lang="id-ID"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pPr>
              <a:buNone/>
            </a:pPr>
            <a:r>
              <a:rPr lang="id-ID" dirty="0" smtClean="0"/>
              <a:t>3. Penghasilan berupa sewa sehubungan dengan penggunaan harta tak bergerak, maka sumber penghasilan adalah negara tempat harta tersebut terletak.</a:t>
            </a:r>
          </a:p>
          <a:p>
            <a:pPr>
              <a:buNone/>
            </a:pPr>
            <a:r>
              <a:rPr lang="id-ID" dirty="0" smtClean="0"/>
              <a:t>4. Penghasilan berupa imbalan sehubungan dengan jasa, pekerjaan, dan kegiatan, maka sumber penghasilan adalah negara tempat pihak yang membayar (imbalan) tersebut berada atau berkedudukan.</a:t>
            </a:r>
          </a:p>
          <a:p>
            <a:pPr>
              <a:buNone/>
            </a:pPr>
            <a:r>
              <a:rPr lang="id-ID" dirty="0" smtClean="0"/>
              <a:t>5. Penghasilan berupa bentuk usaha tetap, maka sumber penghasilan adalah negara tempat bentuk usaha tetap tersebut menjalankan usaha atau melakukan kegiatan.</a:t>
            </a:r>
            <a:endParaRPr lang="id-ID"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t>Besarnya Kredit Pajak Yang Diperbolehkan</a:t>
            </a:r>
            <a:endParaRPr lang="id-ID" dirty="0"/>
          </a:p>
        </p:txBody>
      </p:sp>
      <p:sp>
        <p:nvSpPr>
          <p:cNvPr id="3" name="Content Placeholder 2"/>
          <p:cNvSpPr>
            <a:spLocks noGrp="1"/>
          </p:cNvSpPr>
          <p:nvPr>
            <p:ph sz="quarter" idx="1"/>
          </p:nvPr>
        </p:nvSpPr>
        <p:spPr/>
        <p:txBody>
          <a:bodyPr>
            <a:normAutofit fontScale="92500" lnSpcReduction="10000"/>
          </a:bodyPr>
          <a:lstStyle/>
          <a:p>
            <a:r>
              <a:rPr lang="id-ID" dirty="0" smtClean="0"/>
              <a:t>Ketentuan Kredit Pajak Luar Negeri</a:t>
            </a:r>
          </a:p>
          <a:p>
            <a:pPr marL="514350" indent="-514350">
              <a:buAutoNum type="arabicPeriod"/>
            </a:pPr>
            <a:r>
              <a:rPr lang="id-ID" dirty="0" smtClean="0"/>
              <a:t>Pajak atas penghasilan yang terutang atau dibayar di luar negeri yang dapat dikreditkan terhadap total PPh terutang di Indonesia hanya pajak yang langsung dikenakan atas penghasilan yang diterima atau diperoleh WP dari luar negeri tersebut.</a:t>
            </a:r>
          </a:p>
          <a:p>
            <a:pPr marL="514350" indent="-514350">
              <a:buAutoNum type="arabicPeriod"/>
            </a:pPr>
            <a:r>
              <a:rPr lang="id-ID" dirty="0" smtClean="0"/>
              <a:t>Besarnya kredit pajak luar negeri yang diperbolehkan (PPh Pasal 24) adalah nilai terendah di antara tiga perhitungan berikut ini:</a:t>
            </a:r>
          </a:p>
          <a:p>
            <a:pPr marL="514350" indent="-514350">
              <a:buNone/>
            </a:pPr>
            <a:r>
              <a:rPr lang="id-ID" dirty="0" smtClean="0"/>
              <a:t>	I. Total PPh terutang.</a:t>
            </a:r>
          </a:p>
          <a:p>
            <a:pPr marL="514350" indent="-514350">
              <a:buNone/>
            </a:pPr>
            <a:r>
              <a:rPr lang="id-ID" dirty="0" smtClean="0"/>
              <a:t>	II. Penghasilan neto luar negeri ÷ Total penghasilan dalam dan luar negeri x total PPh terutang.</a:t>
            </a:r>
          </a:p>
          <a:p>
            <a:pPr marL="514350" indent="-514350">
              <a:buNone/>
            </a:pPr>
            <a:r>
              <a:rPr lang="id-ID" dirty="0" smtClean="0"/>
              <a:t>	III. PPh yang terutang atau dibayar di luar negeri.</a:t>
            </a:r>
            <a:endParaRPr lang="id-ID"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endParaRPr lang="id-ID" dirty="0"/>
          </a:p>
        </p:txBody>
      </p:sp>
      <p:sp>
        <p:nvSpPr>
          <p:cNvPr id="3" name="Content Placeholder 2"/>
          <p:cNvSpPr>
            <a:spLocks noGrp="1"/>
          </p:cNvSpPr>
          <p:nvPr>
            <p:ph sz="quarter" idx="1"/>
          </p:nvPr>
        </p:nvSpPr>
        <p:spPr/>
        <p:txBody>
          <a:bodyPr>
            <a:normAutofit lnSpcReduction="10000"/>
          </a:bodyPr>
          <a:lstStyle/>
          <a:p>
            <a:pPr>
              <a:buNone/>
            </a:pPr>
            <a:r>
              <a:rPr lang="id-ID" b="1" u="sng" dirty="0" smtClean="0"/>
              <a:t>Catatan Rumus:</a:t>
            </a:r>
          </a:p>
          <a:p>
            <a:r>
              <a:rPr lang="id-ID" dirty="0" smtClean="0"/>
              <a:t>Total PKP = Penghasilan dari dalam negeri dan dari luar negeri</a:t>
            </a:r>
          </a:p>
          <a:p>
            <a:r>
              <a:rPr lang="id-ID" dirty="0" smtClean="0"/>
              <a:t>Total PPh terutang = Tarif Pasal 17 x Total PKP</a:t>
            </a:r>
          </a:p>
          <a:p>
            <a:r>
              <a:rPr lang="id-ID" dirty="0" smtClean="0"/>
              <a:t>Menghitung PPh Maksimum = Penghasilan luar negeri ÷ Total penghasilan dalam dan luar negeri x total PPh terutang</a:t>
            </a:r>
          </a:p>
          <a:p>
            <a:r>
              <a:rPr lang="id-ID" dirty="0" smtClean="0"/>
              <a:t>Penghasilan yang terutang/dibayar di luar negeri </a:t>
            </a:r>
          </a:p>
          <a:p>
            <a:pPr>
              <a:buNone/>
            </a:pPr>
            <a:r>
              <a:rPr lang="id-ID" dirty="0" smtClean="0"/>
              <a:t>	= Tarif pajak luar negeri x Penghasilan di luar negeri</a:t>
            </a:r>
          </a:p>
          <a:p>
            <a:r>
              <a:rPr lang="id-ID" dirty="0" smtClean="0"/>
              <a:t>Besarnya PKP sebagai dasar penghitungan total PPh terutang tidak memasukkan penghasilan-penghasilan yang PPh-nya bersifat final.</a:t>
            </a:r>
            <a:endParaRPr lang="id-ID"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Contoh</a:t>
            </a:r>
            <a:endParaRPr lang="id-ID" dirty="0"/>
          </a:p>
        </p:txBody>
      </p:sp>
      <p:sp>
        <p:nvSpPr>
          <p:cNvPr id="3" name="Content Placeholder 2"/>
          <p:cNvSpPr>
            <a:spLocks noGrp="1"/>
          </p:cNvSpPr>
          <p:nvPr>
            <p:ph sz="quarter" idx="1"/>
          </p:nvPr>
        </p:nvSpPr>
        <p:spPr/>
        <p:txBody>
          <a:bodyPr>
            <a:normAutofit/>
          </a:bodyPr>
          <a:lstStyle/>
          <a:p>
            <a:r>
              <a:rPr lang="id-ID" dirty="0" smtClean="0"/>
              <a:t>PT Putra Jaya di Yogyakarta memperoleh penghasilan neto pada tahun </a:t>
            </a:r>
            <a:r>
              <a:rPr lang="id-ID" dirty="0" smtClean="0"/>
              <a:t>2015 </a:t>
            </a:r>
            <a:r>
              <a:rPr lang="id-ID" dirty="0" smtClean="0"/>
              <a:t>sebagai berikut:</a:t>
            </a:r>
          </a:p>
          <a:p>
            <a:pPr>
              <a:buNone/>
            </a:pPr>
            <a:r>
              <a:rPr lang="id-ID" dirty="0" smtClean="0"/>
              <a:t>	- Penghasilan dari dalam negeri 	Rp. 500.000.000</a:t>
            </a:r>
          </a:p>
          <a:p>
            <a:pPr>
              <a:buNone/>
            </a:pPr>
            <a:r>
              <a:rPr lang="id-ID" dirty="0" smtClean="0"/>
              <a:t>	- Penghasilan dari luar negeri	Rp. 500.000.000</a:t>
            </a:r>
          </a:p>
          <a:p>
            <a:pPr>
              <a:buNone/>
            </a:pPr>
            <a:r>
              <a:rPr lang="id-ID" dirty="0" smtClean="0"/>
              <a:t>	(tarif pajak yang berlaku adalah 20%)</a:t>
            </a:r>
          </a:p>
          <a:p>
            <a:r>
              <a:rPr lang="id-ID" dirty="0" smtClean="0"/>
              <a:t>Perusahaan perdana dimiliki Tn Akbar (K/2) memperoleh penghasilan neto tahun </a:t>
            </a:r>
            <a:r>
              <a:rPr lang="id-ID" dirty="0" smtClean="0"/>
              <a:t>2016 </a:t>
            </a:r>
            <a:r>
              <a:rPr lang="id-ID" dirty="0" smtClean="0"/>
              <a:t>sbb:</a:t>
            </a:r>
          </a:p>
          <a:p>
            <a:pPr>
              <a:buNone/>
            </a:pPr>
            <a:r>
              <a:rPr lang="id-ID" dirty="0" smtClean="0"/>
              <a:t>	- Penghasilan dari dalam negeri	Rp. 150.000.000</a:t>
            </a:r>
          </a:p>
          <a:p>
            <a:pPr>
              <a:buNone/>
            </a:pPr>
            <a:r>
              <a:rPr lang="id-ID" dirty="0" smtClean="0"/>
              <a:t>	- Penghasilan dari luar negeri	Rp. 250.000.000</a:t>
            </a:r>
          </a:p>
          <a:p>
            <a:pPr>
              <a:buNone/>
            </a:pPr>
            <a:r>
              <a:rPr lang="id-ID" dirty="0" smtClean="0"/>
              <a:t>	(tarif pajak yang berlaku adalah 40%)</a:t>
            </a:r>
          </a:p>
          <a:p>
            <a:endParaRPr lang="id-ID"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77500" lnSpcReduction="20000"/>
          </a:bodyPr>
          <a:lstStyle/>
          <a:p>
            <a:pPr>
              <a:buNone/>
            </a:pPr>
            <a:r>
              <a:rPr lang="id-ID" dirty="0" smtClean="0"/>
              <a:t>Jawab:</a:t>
            </a:r>
          </a:p>
          <a:p>
            <a:r>
              <a:rPr lang="id-ID" dirty="0" smtClean="0"/>
              <a:t>Penghitungan jumlah maksimum kredit pajak luar negeri</a:t>
            </a:r>
          </a:p>
          <a:p>
            <a:pPr marL="514350" indent="-514350">
              <a:buFont typeface="Wingdings" pitchFamily="2" charset="2"/>
              <a:buChar char="ü"/>
            </a:pPr>
            <a:r>
              <a:rPr lang="id-ID" dirty="0" smtClean="0"/>
              <a:t>Penghasilan luar negeri		500.000.000</a:t>
            </a:r>
          </a:p>
          <a:p>
            <a:pPr marL="514350" indent="-514350">
              <a:buNone/>
            </a:pPr>
            <a:r>
              <a:rPr lang="id-ID" dirty="0" smtClean="0"/>
              <a:t>	Penghasilan dalam negeri		500.000.000</a:t>
            </a:r>
          </a:p>
          <a:p>
            <a:pPr marL="514350" indent="-514350">
              <a:buNone/>
            </a:pPr>
            <a:r>
              <a:rPr lang="id-ID" dirty="0" smtClean="0"/>
              <a:t>	Jumlah penghasilan neto		1.000.000.000</a:t>
            </a:r>
          </a:p>
          <a:p>
            <a:pPr marL="514350" indent="-514350">
              <a:buFont typeface="Wingdings" pitchFamily="2" charset="2"/>
              <a:buChar char="ü"/>
            </a:pPr>
            <a:r>
              <a:rPr lang="id-ID" dirty="0" smtClean="0"/>
              <a:t>PKP</a:t>
            </a:r>
          </a:p>
          <a:p>
            <a:pPr marL="514350" indent="-514350">
              <a:buNone/>
            </a:pPr>
            <a:r>
              <a:rPr lang="id-ID" dirty="0" smtClean="0"/>
              <a:t>	25% x 1.000.000.000	= 250.000.000</a:t>
            </a:r>
          </a:p>
          <a:p>
            <a:pPr marL="514350" indent="-514350">
              <a:buFont typeface="Wingdings" pitchFamily="2" charset="2"/>
              <a:buChar char="ü"/>
            </a:pPr>
            <a:r>
              <a:rPr lang="id-ID" dirty="0" smtClean="0"/>
              <a:t>Batas maksimum</a:t>
            </a:r>
          </a:p>
          <a:p>
            <a:pPr marL="514350" indent="-514350">
              <a:buNone/>
            </a:pPr>
            <a:r>
              <a:rPr lang="id-ID" dirty="0" smtClean="0"/>
              <a:t>	500.000.000</a:t>
            </a:r>
          </a:p>
          <a:p>
            <a:pPr marL="514350" indent="-514350">
              <a:buNone/>
            </a:pPr>
            <a:r>
              <a:rPr lang="id-ID" dirty="0" smtClean="0"/>
              <a:t>				x 250.000.000	= 125.000.000</a:t>
            </a:r>
          </a:p>
          <a:p>
            <a:pPr marL="514350" indent="-514350">
              <a:buNone/>
            </a:pPr>
            <a:r>
              <a:rPr lang="id-ID" dirty="0" smtClean="0"/>
              <a:t>	1.000.000.000</a:t>
            </a:r>
          </a:p>
          <a:p>
            <a:pPr marL="514350" indent="-514350">
              <a:buFont typeface="Wingdings" pitchFamily="2" charset="2"/>
              <a:buChar char="ü"/>
            </a:pPr>
            <a:r>
              <a:rPr lang="id-ID" dirty="0" smtClean="0"/>
              <a:t>Kredit luar negeri </a:t>
            </a:r>
            <a:r>
              <a:rPr lang="id-ID" smtClean="0"/>
              <a:t>= 125.000.000</a:t>
            </a:r>
            <a:endParaRPr lang="id-ID" dirty="0" smtClean="0"/>
          </a:p>
          <a:p>
            <a:pPr marL="514350" indent="-514350">
              <a:buNone/>
            </a:pPr>
            <a:r>
              <a:rPr lang="id-ID" dirty="0" smtClean="0"/>
              <a:t>	20% x 500.000.000 = 100.000.000</a:t>
            </a:r>
          </a:p>
          <a:p>
            <a:pPr marL="514350" indent="-514350">
              <a:buNone/>
            </a:pPr>
            <a:r>
              <a:rPr lang="id-ID" dirty="0" smtClean="0"/>
              <a:t>	maka jumlah kredit pajak luar negeri yang diperkenankan sebesar Rp.100.000.000</a:t>
            </a:r>
            <a:endParaRPr lang="id-ID" dirty="0"/>
          </a:p>
        </p:txBody>
      </p:sp>
      <p:cxnSp>
        <p:nvCxnSpPr>
          <p:cNvPr id="5" name="Straight Connector 4"/>
          <p:cNvCxnSpPr/>
          <p:nvPr/>
        </p:nvCxnSpPr>
        <p:spPr>
          <a:xfrm>
            <a:off x="1071538" y="4286256"/>
            <a:ext cx="214314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Pemungut Pajak</a:t>
            </a:r>
            <a:endParaRPr lang="id-ID" dirty="0"/>
          </a:p>
        </p:txBody>
      </p:sp>
      <p:sp>
        <p:nvSpPr>
          <p:cNvPr id="3" name="Content Placeholder 2"/>
          <p:cNvSpPr>
            <a:spLocks noGrp="1"/>
          </p:cNvSpPr>
          <p:nvPr>
            <p:ph sz="quarter" idx="1"/>
          </p:nvPr>
        </p:nvSpPr>
        <p:spPr/>
        <p:txBody>
          <a:bodyPr/>
          <a:lstStyle/>
          <a:p>
            <a:pPr>
              <a:buNone/>
            </a:pPr>
            <a:r>
              <a:rPr lang="id-ID" dirty="0" smtClean="0"/>
              <a:t>Pasal 22 ayat (1) UU No. 36 Tahun 2008 menyatakan bahwa Menteri Keuangan dapat menetapkan:</a:t>
            </a:r>
          </a:p>
          <a:p>
            <a:pPr marL="514350" indent="-514350">
              <a:buAutoNum type="arabicPeriod"/>
            </a:pPr>
            <a:r>
              <a:rPr lang="id-ID" dirty="0" smtClean="0"/>
              <a:t>Bendahara pemerintah untuk memungut pajak sehubungan dengan pembayaran atas penyerahan barang</a:t>
            </a:r>
          </a:p>
          <a:p>
            <a:pPr marL="514350" indent="-514350">
              <a:buAutoNum type="arabicPeriod"/>
            </a:pPr>
            <a:r>
              <a:rPr lang="id-ID" dirty="0" smtClean="0"/>
              <a:t>Badan-badan tertentu untuk memungut pajak dari wajib pajak yang melakukan kegiatan di bidang impor atau kegiatan usaha dibidang lain;</a:t>
            </a:r>
          </a:p>
          <a:p>
            <a:pPr marL="514350" indent="-514350">
              <a:buAutoNum type="arabicPeriod"/>
            </a:pPr>
            <a:r>
              <a:rPr lang="id-ID" dirty="0" smtClean="0"/>
              <a:t>Wajib pajak badan tertentu untuk memungut pajak dari pembeli atas penjualan barang yang tergolong sangat mewah </a:t>
            </a:r>
            <a:endParaRPr lang="id-ID"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Akuntansi Pajak Penghasilan Pasal 24</a:t>
            </a:r>
            <a:endParaRPr lang="id-ID" dirty="0"/>
          </a:p>
        </p:txBody>
      </p:sp>
      <p:sp>
        <p:nvSpPr>
          <p:cNvPr id="3" name="Content Placeholder 2"/>
          <p:cNvSpPr>
            <a:spLocks noGrp="1"/>
          </p:cNvSpPr>
          <p:nvPr>
            <p:ph sz="quarter" idx="1"/>
          </p:nvPr>
        </p:nvSpPr>
        <p:spPr/>
        <p:txBody>
          <a:bodyPr/>
          <a:lstStyle/>
          <a:p>
            <a:r>
              <a:rPr lang="id-ID" dirty="0" smtClean="0"/>
              <a:t>Ayat jurnal pengkreditan</a:t>
            </a:r>
          </a:p>
          <a:p>
            <a:pPr>
              <a:buNone/>
            </a:pPr>
            <a:r>
              <a:rPr lang="id-ID" dirty="0" smtClean="0"/>
              <a:t>	PPh terutang		100.000.000</a:t>
            </a:r>
          </a:p>
          <a:p>
            <a:pPr>
              <a:buNone/>
            </a:pPr>
            <a:r>
              <a:rPr lang="id-ID" dirty="0" smtClean="0"/>
              <a:t>		PPh Pasal 24			100.000.000</a:t>
            </a:r>
            <a:endParaRPr lang="id-ID"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Definisi PPh Pasal 25</a:t>
            </a:r>
            <a:endParaRPr lang="id-ID" dirty="0"/>
          </a:p>
        </p:txBody>
      </p:sp>
      <p:sp>
        <p:nvSpPr>
          <p:cNvPr id="3" name="Content Placeholder 2"/>
          <p:cNvSpPr>
            <a:spLocks noGrp="1"/>
          </p:cNvSpPr>
          <p:nvPr>
            <p:ph idx="1"/>
          </p:nvPr>
        </p:nvSpPr>
        <p:spPr/>
        <p:txBody>
          <a:bodyPr>
            <a:normAutofit/>
          </a:bodyPr>
          <a:lstStyle/>
          <a:p>
            <a:pPr>
              <a:buNone/>
            </a:pPr>
            <a:r>
              <a:rPr lang="id-ID" dirty="0" smtClean="0"/>
              <a:t>PPh Pasal 25 merupakan angsuran PPh yang harus dibayar sendiri oleh Wajib Pajak untuk setiap bulan dalam tahun pajak berjalan sebagaimana dimaksud dalam Pasal 25 UU No. 7 Tahun 1983 sebagaimana telah diubah terakhir dengan UU No. 36 Tahun 2008 tentang Pajak Penghasilan.</a:t>
            </a:r>
          </a:p>
          <a:p>
            <a:pPr>
              <a:buNone/>
            </a:pPr>
            <a:r>
              <a:rPr lang="id-ID" smtClean="0"/>
              <a:t>Pembayaran angsuran setiap bulan itu sendiri dimaksudkan untuk meringankan beban WP dalam membayar pajak terutang.</a:t>
            </a:r>
            <a:endParaRPr lang="id-ID"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Penghitungan Angsuran PPh Pasal 25 Ayat (1) bagi WP Orang Pribadi</a:t>
            </a:r>
            <a:endParaRPr lang="id-ID" dirty="0"/>
          </a:p>
        </p:txBody>
      </p:sp>
      <p:sp>
        <p:nvSpPr>
          <p:cNvPr id="3" name="Content Placeholder 2"/>
          <p:cNvSpPr>
            <a:spLocks noGrp="1"/>
          </p:cNvSpPr>
          <p:nvPr>
            <p:ph idx="1"/>
          </p:nvPr>
        </p:nvSpPr>
        <p:spPr/>
        <p:txBody>
          <a:bodyPr>
            <a:normAutofit/>
          </a:bodyPr>
          <a:lstStyle/>
          <a:p>
            <a:pPr>
              <a:buNone/>
            </a:pPr>
            <a:r>
              <a:rPr lang="id-ID" sz="2000" dirty="0" smtClean="0"/>
              <a:t>PPh menurut SPT Tahunan PPh tahun lalu		xxx</a:t>
            </a:r>
          </a:p>
          <a:p>
            <a:pPr>
              <a:buNone/>
            </a:pPr>
            <a:r>
              <a:rPr lang="id-ID" sz="2000" dirty="0" smtClean="0"/>
              <a:t>Pengurangan/Kredit Pajak:</a:t>
            </a:r>
          </a:p>
          <a:p>
            <a:pPr>
              <a:buNone/>
            </a:pPr>
            <a:r>
              <a:rPr lang="id-ID" sz="2000" dirty="0" smtClean="0"/>
              <a:t>		PPh Pasal 21		xxx</a:t>
            </a:r>
          </a:p>
          <a:p>
            <a:pPr>
              <a:buNone/>
            </a:pPr>
            <a:r>
              <a:rPr lang="id-ID" sz="2000" dirty="0" smtClean="0"/>
              <a:t>		PPh Pasal 22		xxx</a:t>
            </a:r>
          </a:p>
          <a:p>
            <a:pPr>
              <a:buNone/>
            </a:pPr>
            <a:r>
              <a:rPr lang="id-ID" sz="2000" dirty="0" smtClean="0"/>
              <a:t>		PPh Pasal 23		xxx</a:t>
            </a:r>
          </a:p>
          <a:p>
            <a:pPr>
              <a:buNone/>
            </a:pPr>
            <a:r>
              <a:rPr lang="id-ID" sz="2000" dirty="0" smtClean="0"/>
              <a:t>		PPh Pasal 24		xxx</a:t>
            </a:r>
          </a:p>
          <a:p>
            <a:pPr>
              <a:buNone/>
            </a:pPr>
            <a:r>
              <a:rPr lang="id-ID" sz="2000" dirty="0" smtClean="0"/>
              <a:t>Total Kredit Pajak					xxx</a:t>
            </a:r>
          </a:p>
          <a:p>
            <a:pPr>
              <a:buNone/>
            </a:pPr>
            <a:r>
              <a:rPr lang="id-ID" sz="2000" dirty="0" smtClean="0"/>
              <a:t>Dasar penghitungan pajak angsuran			xxx</a:t>
            </a:r>
          </a:p>
          <a:p>
            <a:pPr>
              <a:buNone/>
            </a:pPr>
            <a:endParaRPr lang="id-ID" sz="2000" dirty="0" smtClean="0"/>
          </a:p>
          <a:p>
            <a:pPr>
              <a:buNone/>
            </a:pPr>
            <a:r>
              <a:rPr lang="id-ID" sz="2000" dirty="0" smtClean="0"/>
              <a:t>Angsuran PPh Pasal 25 = dasar penghitungan angsuran ÷ 12 (atau jumlah bulan dalam bagian tahun pajak)	</a:t>
            </a:r>
            <a:endParaRPr lang="id-ID" sz="2000" dirty="0"/>
          </a:p>
        </p:txBody>
      </p:sp>
      <p:cxnSp>
        <p:nvCxnSpPr>
          <p:cNvPr id="5" name="Straight Connector 4"/>
          <p:cNvCxnSpPr/>
          <p:nvPr/>
        </p:nvCxnSpPr>
        <p:spPr>
          <a:xfrm>
            <a:off x="6000760" y="3998916"/>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786578" y="4000504"/>
            <a:ext cx="14287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92500" lnSpcReduction="20000"/>
          </a:bodyPr>
          <a:lstStyle/>
          <a:p>
            <a:pPr>
              <a:buNone/>
            </a:pPr>
            <a:r>
              <a:rPr lang="id-ID" dirty="0" smtClean="0"/>
              <a:t>Contoh:</a:t>
            </a:r>
          </a:p>
          <a:p>
            <a:pPr>
              <a:buNone/>
            </a:pPr>
            <a:r>
              <a:rPr lang="id-ID" dirty="0" smtClean="0"/>
              <a:t>Pajak Penghasilan yang terutang untuk Tn Hakim berdasarkan SPT Tahunan PPh tahun </a:t>
            </a:r>
            <a:r>
              <a:rPr lang="id-ID" dirty="0" smtClean="0"/>
              <a:t>2015 </a:t>
            </a:r>
            <a:r>
              <a:rPr lang="id-ID" dirty="0" smtClean="0"/>
              <a:t>sebesar Rp. 50.000.000. Pajak yang telah dipotong atau dipungut oleh pihak ketiga serta yang terutang atau dibayar di luar negeri dalam tahun </a:t>
            </a:r>
            <a:r>
              <a:rPr lang="id-ID" dirty="0" smtClean="0"/>
              <a:t>2015 </a:t>
            </a:r>
            <a:r>
              <a:rPr lang="id-ID" dirty="0" smtClean="0"/>
              <a:t>adalah:</a:t>
            </a:r>
          </a:p>
          <a:p>
            <a:r>
              <a:rPr lang="id-ID" dirty="0" smtClean="0"/>
              <a:t>Pemotongan PPh Pasal 21 melalui pemberi kerja sebesar Rp. 15.000.000</a:t>
            </a:r>
          </a:p>
          <a:p>
            <a:r>
              <a:rPr lang="id-ID" dirty="0" smtClean="0"/>
              <a:t>Pemungutan PPh Pasal 22 oleh pihak lain sebesar Rp. 10.000.000</a:t>
            </a:r>
          </a:p>
          <a:p>
            <a:r>
              <a:rPr lang="id-ID" dirty="0" smtClean="0"/>
              <a:t>Pemotongan PPh Pasal 23 oleh penyelenggara kegiatan sebesar Rp. 2.500.000</a:t>
            </a:r>
          </a:p>
          <a:p>
            <a:r>
              <a:rPr lang="id-ID" dirty="0" smtClean="0"/>
              <a:t>Pembayaran pajak luar negeri sebesar Rp. 7.500.000 seluruhnya dapat dikreditkan (PPh Pasal 24)</a:t>
            </a:r>
          </a:p>
          <a:p>
            <a:pPr>
              <a:buNone/>
            </a:pPr>
            <a:r>
              <a:rPr lang="id-ID" dirty="0" smtClean="0"/>
              <a:t>Angsuran bulan PPh Pasal 25 ayat (1) untuk tahun </a:t>
            </a:r>
            <a:r>
              <a:rPr lang="id-ID" dirty="0" smtClean="0"/>
              <a:t>2016 </a:t>
            </a:r>
            <a:r>
              <a:rPr lang="id-ID" dirty="0" smtClean="0"/>
              <a:t>adalah:</a:t>
            </a:r>
            <a:endParaRPr lang="id-ID"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Penghitungan Angsuran PPh Pasal 25 Ayat (1) bagi WP Badan</a:t>
            </a:r>
            <a:endParaRPr lang="id-ID" dirty="0"/>
          </a:p>
        </p:txBody>
      </p:sp>
      <p:sp>
        <p:nvSpPr>
          <p:cNvPr id="3" name="Content Placeholder 2"/>
          <p:cNvSpPr>
            <a:spLocks noGrp="1"/>
          </p:cNvSpPr>
          <p:nvPr>
            <p:ph idx="1"/>
          </p:nvPr>
        </p:nvSpPr>
        <p:spPr/>
        <p:txBody>
          <a:bodyPr>
            <a:normAutofit/>
          </a:bodyPr>
          <a:lstStyle/>
          <a:p>
            <a:pPr>
              <a:buNone/>
            </a:pPr>
            <a:r>
              <a:rPr lang="id-ID" sz="2000" dirty="0" smtClean="0"/>
              <a:t>PPh menurut SPT Tahunan PPh tahun lalu		xxx</a:t>
            </a:r>
          </a:p>
          <a:p>
            <a:pPr>
              <a:buNone/>
            </a:pPr>
            <a:r>
              <a:rPr lang="id-ID" sz="2000" dirty="0" smtClean="0"/>
              <a:t>Pengurangan/Kredit Pajak:</a:t>
            </a:r>
          </a:p>
          <a:p>
            <a:pPr>
              <a:buNone/>
            </a:pPr>
            <a:r>
              <a:rPr lang="id-ID" sz="2000" dirty="0" smtClean="0"/>
              <a:t>		PPh Pasal 22		xxx</a:t>
            </a:r>
          </a:p>
          <a:p>
            <a:pPr>
              <a:buNone/>
            </a:pPr>
            <a:r>
              <a:rPr lang="id-ID" sz="2000" dirty="0" smtClean="0"/>
              <a:t>		PPh Pasal 23		xxx</a:t>
            </a:r>
          </a:p>
          <a:p>
            <a:pPr>
              <a:buNone/>
            </a:pPr>
            <a:r>
              <a:rPr lang="id-ID" sz="2000" dirty="0" smtClean="0"/>
              <a:t>		PPh Pasal 24		xxx</a:t>
            </a:r>
          </a:p>
          <a:p>
            <a:pPr>
              <a:buNone/>
            </a:pPr>
            <a:r>
              <a:rPr lang="id-ID" sz="2000" dirty="0" smtClean="0"/>
              <a:t>Total kredit pajak					xxx</a:t>
            </a:r>
          </a:p>
          <a:p>
            <a:pPr>
              <a:buNone/>
            </a:pPr>
            <a:r>
              <a:rPr lang="id-ID" sz="2000" dirty="0" smtClean="0"/>
              <a:t>Dasar penghitungan angsuran			xxx</a:t>
            </a:r>
          </a:p>
          <a:p>
            <a:pPr>
              <a:buNone/>
            </a:pPr>
            <a:endParaRPr lang="id-ID" sz="2000" dirty="0" smtClean="0"/>
          </a:p>
          <a:p>
            <a:pPr>
              <a:buNone/>
            </a:pPr>
            <a:r>
              <a:rPr lang="id-ID" sz="2000" dirty="0" smtClean="0"/>
              <a:t>Angsuran PPh Pasal 25 = dasar penghitungan angsuran ÷ 12 (atau jumlah bulan dalam bagian tahun pajak)</a:t>
            </a:r>
            <a:endParaRPr lang="id-ID" sz="2000" dirty="0"/>
          </a:p>
        </p:txBody>
      </p:sp>
      <p:cxnSp>
        <p:nvCxnSpPr>
          <p:cNvPr id="5" name="Straight Connector 4"/>
          <p:cNvCxnSpPr/>
          <p:nvPr/>
        </p:nvCxnSpPr>
        <p:spPr>
          <a:xfrm>
            <a:off x="5929322" y="3571876"/>
            <a:ext cx="64294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929454" y="3571876"/>
            <a:ext cx="21431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pPr>
              <a:buNone/>
            </a:pPr>
            <a:r>
              <a:rPr lang="id-ID" dirty="0" smtClean="0"/>
              <a:t>Contoh:</a:t>
            </a:r>
          </a:p>
          <a:p>
            <a:pPr>
              <a:buNone/>
            </a:pPr>
            <a:r>
              <a:rPr lang="id-ID" dirty="0" smtClean="0"/>
              <a:t>Pajak Penghasilan yang terutang untuk PT Perdana berdasarkan SPT Tahunan PPh tahun 2012 sebesar Rp. 125.000.000. Pajak yang telah dipotong atau dipungut oleh pihak ketiga serta yang terutang atau dibayar di luar negeri dalam tahun 2012 adalah:</a:t>
            </a:r>
          </a:p>
          <a:p>
            <a:r>
              <a:rPr lang="id-ID" dirty="0" smtClean="0"/>
              <a:t>Pajak Penghasilan yang dipungut oleh pihak lain (PPh Pasal 22) sebesar Rp. 30.000.000</a:t>
            </a:r>
          </a:p>
          <a:p>
            <a:r>
              <a:rPr lang="id-ID" dirty="0" smtClean="0"/>
              <a:t>Pajak Penghasilan yang dipotong oleh pihak lain (PPh Pasal 23) sebesar Rp. 15.000.000</a:t>
            </a:r>
          </a:p>
          <a:p>
            <a:r>
              <a:rPr lang="id-ID" dirty="0" smtClean="0"/>
              <a:t>Pajak Penghasilan yang dibayar di luar negeri sebesar Rp. 42.500.000 tetapi berdasar ketentuan yang dapat dikreditkan (PPh Pasal 24) sebesar Rp. 40.000.000</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Akuntansi Pajak Penghasilan Pasal 25</a:t>
            </a:r>
            <a:endParaRPr lang="id-ID" dirty="0"/>
          </a:p>
        </p:txBody>
      </p:sp>
      <p:sp>
        <p:nvSpPr>
          <p:cNvPr id="3" name="Content Placeholder 2"/>
          <p:cNvSpPr>
            <a:spLocks noGrp="1"/>
          </p:cNvSpPr>
          <p:nvPr>
            <p:ph sz="quarter" idx="1"/>
          </p:nvPr>
        </p:nvSpPr>
        <p:spPr/>
        <p:txBody>
          <a:bodyPr/>
          <a:lstStyle/>
          <a:p>
            <a:r>
              <a:rPr lang="id-ID" dirty="0" smtClean="0"/>
              <a:t>Saat pembayaran setiap bulan</a:t>
            </a:r>
          </a:p>
          <a:p>
            <a:pPr>
              <a:buNone/>
            </a:pPr>
            <a:r>
              <a:rPr lang="id-ID" dirty="0" smtClean="0"/>
              <a:t>	PPh Pasal 25		xxx</a:t>
            </a:r>
          </a:p>
          <a:p>
            <a:pPr>
              <a:buNone/>
            </a:pPr>
            <a:r>
              <a:rPr lang="id-ID" dirty="0" smtClean="0"/>
              <a:t>		Kas dan Bank			xxx</a:t>
            </a:r>
          </a:p>
          <a:p>
            <a:r>
              <a:rPr lang="id-ID" dirty="0" smtClean="0"/>
              <a:t>Saat diperhitungkan dengan PPh terutang</a:t>
            </a:r>
          </a:p>
          <a:p>
            <a:pPr>
              <a:buNone/>
            </a:pPr>
            <a:r>
              <a:rPr lang="id-ID" dirty="0" smtClean="0"/>
              <a:t>	PPh terutang		xxx</a:t>
            </a:r>
          </a:p>
          <a:p>
            <a:pPr>
              <a:buNone/>
            </a:pPr>
            <a:r>
              <a:rPr lang="id-ID" dirty="0" smtClean="0"/>
              <a:t>		PPh Pasal 25			xxx</a:t>
            </a:r>
            <a:endParaRPr lang="id-ID"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b="1" dirty="0" smtClean="0"/>
              <a:t>Definisi PPh Pasal 26</a:t>
            </a:r>
            <a:endParaRPr lang="id-ID" b="1" dirty="0"/>
          </a:p>
        </p:txBody>
      </p:sp>
      <p:sp>
        <p:nvSpPr>
          <p:cNvPr id="3" name="Content Placeholder 2"/>
          <p:cNvSpPr>
            <a:spLocks noGrp="1"/>
          </p:cNvSpPr>
          <p:nvPr>
            <p:ph idx="1"/>
          </p:nvPr>
        </p:nvSpPr>
        <p:spPr/>
        <p:txBody>
          <a:bodyPr/>
          <a:lstStyle/>
          <a:p>
            <a:pPr>
              <a:buNone/>
            </a:pPr>
            <a:r>
              <a:rPr lang="id-ID" dirty="0" smtClean="0"/>
              <a:t>PPh Pasal 26 mengatur tentang pemotongan atas penghasilan yang bersumber dari Indonesia yang diterima atau diperoleh WP luar negeri selain bentuk usaha tetap.</a:t>
            </a:r>
            <a:endParaRPr lang="id-ID"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b="1" dirty="0" smtClean="0"/>
              <a:t>Pemotong PPh Pasal 26</a:t>
            </a:r>
            <a:endParaRPr lang="id-ID" b="1" dirty="0"/>
          </a:p>
        </p:txBody>
      </p:sp>
      <p:sp>
        <p:nvSpPr>
          <p:cNvPr id="3" name="Content Placeholder 2"/>
          <p:cNvSpPr>
            <a:spLocks noGrp="1"/>
          </p:cNvSpPr>
          <p:nvPr>
            <p:ph idx="1"/>
          </p:nvPr>
        </p:nvSpPr>
        <p:spPr/>
        <p:txBody>
          <a:bodyPr>
            <a:normAutofit/>
          </a:bodyPr>
          <a:lstStyle/>
          <a:p>
            <a:pPr>
              <a:buNone/>
            </a:pPr>
            <a:r>
              <a:rPr lang="id-ID" dirty="0" smtClean="0"/>
              <a:t>Pemotong PPh Pasal 26 wajib dilakukan oleh:</a:t>
            </a:r>
          </a:p>
          <a:p>
            <a:pPr marL="514350" indent="-514350">
              <a:buFont typeface="+mj-lt"/>
              <a:buAutoNum type="arabicPeriod"/>
            </a:pPr>
            <a:r>
              <a:rPr lang="id-ID" dirty="0" smtClean="0"/>
              <a:t>Badan pemerintah</a:t>
            </a:r>
          </a:p>
          <a:p>
            <a:pPr marL="514350" indent="-514350">
              <a:buFont typeface="+mj-lt"/>
              <a:buAutoNum type="arabicPeriod"/>
            </a:pPr>
            <a:r>
              <a:rPr lang="id-ID" dirty="0" smtClean="0"/>
              <a:t>Subjek pajak dalam negeri</a:t>
            </a:r>
          </a:p>
          <a:p>
            <a:pPr marL="514350" indent="-514350">
              <a:buFont typeface="+mj-lt"/>
              <a:buAutoNum type="arabicPeriod"/>
            </a:pPr>
            <a:r>
              <a:rPr lang="id-ID" dirty="0" smtClean="0"/>
              <a:t>Penyelenggara kegiatan</a:t>
            </a:r>
          </a:p>
          <a:p>
            <a:pPr marL="514350" indent="-514350">
              <a:buFont typeface="+mj-lt"/>
              <a:buAutoNum type="arabicPeriod"/>
            </a:pPr>
            <a:r>
              <a:rPr lang="id-ID" dirty="0" smtClean="0"/>
              <a:t>Bentuk usaha tetap </a:t>
            </a:r>
          </a:p>
          <a:p>
            <a:pPr marL="514350" indent="-514350">
              <a:buFont typeface="+mj-lt"/>
              <a:buAutoNum type="arabicPeriod"/>
            </a:pPr>
            <a:r>
              <a:rPr lang="id-ID" dirty="0" smtClean="0"/>
              <a:t>Perwakilan perusahaan luar negeri lainnya yang melakukan pembayaran kepada WP luar negeri selain bentuk usaha tetap.</a:t>
            </a:r>
          </a:p>
          <a:p>
            <a:pPr marL="514350" indent="-514350">
              <a:buFont typeface="+mj-lt"/>
              <a:buAutoNum type="arabicPeriod"/>
            </a:pPr>
            <a:endParaRPr lang="id-ID"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sz="3200" b="1" dirty="0" smtClean="0"/>
              <a:t>Penghasilan yang Dipotong PPh Pasal 26</a:t>
            </a:r>
            <a:endParaRPr lang="id-ID" sz="3200" b="1" dirty="0"/>
          </a:p>
        </p:txBody>
      </p:sp>
      <p:sp>
        <p:nvSpPr>
          <p:cNvPr id="3" name="Content Placeholder 2"/>
          <p:cNvSpPr>
            <a:spLocks noGrp="1"/>
          </p:cNvSpPr>
          <p:nvPr>
            <p:ph idx="1"/>
          </p:nvPr>
        </p:nvSpPr>
        <p:spPr/>
        <p:txBody>
          <a:bodyPr>
            <a:normAutofit/>
          </a:bodyPr>
          <a:lstStyle/>
          <a:p>
            <a:pPr marL="514350" indent="-514350">
              <a:buFont typeface="+mj-lt"/>
              <a:buAutoNum type="alphaLcPeriod"/>
            </a:pPr>
            <a:r>
              <a:rPr lang="id-ID" dirty="0" smtClean="0"/>
              <a:t>Dividen</a:t>
            </a:r>
          </a:p>
          <a:p>
            <a:pPr marL="514350" indent="-514350">
              <a:buFont typeface="+mj-lt"/>
              <a:buAutoNum type="alphaLcPeriod"/>
            </a:pPr>
            <a:r>
              <a:rPr lang="id-ID" dirty="0" smtClean="0"/>
              <a:t>Bunga termasuk premium, diskonto, dan imbalan sehubungan dengan jaminan pengembalian utang</a:t>
            </a:r>
          </a:p>
          <a:p>
            <a:pPr marL="514350" indent="-514350">
              <a:buFont typeface="+mj-lt"/>
              <a:buAutoNum type="alphaLcPeriod"/>
            </a:pPr>
            <a:r>
              <a:rPr lang="id-ID" dirty="0" smtClean="0"/>
              <a:t>Royalti, sewa, dan penghasilan lain sehubungan dengan penggunaan harta</a:t>
            </a:r>
          </a:p>
          <a:p>
            <a:pPr marL="514350" indent="-514350">
              <a:buFont typeface="+mj-lt"/>
              <a:buAutoNum type="alphaLcPeriod"/>
            </a:pPr>
            <a:r>
              <a:rPr lang="id-ID" dirty="0" smtClean="0"/>
              <a:t>Imbalan sehubungan dengan jasa, pekerjaan, dan kegiatan</a:t>
            </a:r>
          </a:p>
          <a:p>
            <a:pPr marL="514350" indent="-514350">
              <a:buFont typeface="+mj-lt"/>
              <a:buAutoNum type="alphaLcPeriod"/>
            </a:pPr>
            <a:r>
              <a:rPr lang="id-ID" dirty="0" smtClean="0"/>
              <a:t>Hadiah dan penghargaan</a:t>
            </a:r>
          </a:p>
          <a:p>
            <a:pPr marL="514350" indent="-514350">
              <a:buFont typeface="+mj-lt"/>
              <a:buAutoNum type="alphaLcPeriod"/>
            </a:pPr>
            <a:r>
              <a:rPr lang="id-ID" dirty="0" smtClean="0"/>
              <a:t>Pensiun dan pembayaran berkala lainnya</a:t>
            </a:r>
          </a:p>
          <a:p>
            <a:pPr marL="514350" indent="-514350">
              <a:buFont typeface="+mj-lt"/>
              <a:buAutoNum type="alphaLcPeriod"/>
            </a:pPr>
            <a:r>
              <a:rPr lang="id-ID" dirty="0" smtClean="0"/>
              <a:t>Premi swap dan transaksi lindung nilai lainnya</a:t>
            </a:r>
          </a:p>
          <a:p>
            <a:pPr marL="514350" indent="-514350">
              <a:buFont typeface="+mj-lt"/>
              <a:buAutoNum type="alphaLcPeriod"/>
            </a:pPr>
            <a:r>
              <a:rPr lang="id-ID" dirty="0" smtClean="0"/>
              <a:t>Keuntungan karena pembebasan utang</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Kegiatan yang dikenakan PPh Pasal 22</a:t>
            </a:r>
            <a:endParaRPr lang="id-ID" dirty="0"/>
          </a:p>
        </p:txBody>
      </p:sp>
      <p:sp>
        <p:nvSpPr>
          <p:cNvPr id="3" name="Content Placeholder 2"/>
          <p:cNvSpPr>
            <a:spLocks noGrp="1"/>
          </p:cNvSpPr>
          <p:nvPr>
            <p:ph sz="quarter" idx="1"/>
          </p:nvPr>
        </p:nvSpPr>
        <p:spPr/>
        <p:txBody>
          <a:bodyPr>
            <a:normAutofit lnSpcReduction="10000"/>
          </a:bodyPr>
          <a:lstStyle/>
          <a:p>
            <a:pPr marL="514350" indent="-514350">
              <a:buAutoNum type="arabicPeriod"/>
            </a:pPr>
            <a:r>
              <a:rPr lang="id-ID" dirty="0" smtClean="0"/>
              <a:t>Impor barang</a:t>
            </a:r>
          </a:p>
          <a:p>
            <a:pPr marL="514350" indent="-514350">
              <a:buAutoNum type="arabicPeriod"/>
            </a:pPr>
            <a:r>
              <a:rPr lang="id-ID" dirty="0" smtClean="0"/>
              <a:t>Pembayaran atas pembelian barang yang dilakukan oleh bendahara pemerintah dan kuasa pengguna anggaran (KPA) sebagai pemungut pajak pemerintah pusat, pemerintah daerah, instansi, atau lembaga pemerintah dan lembaga-lembaga Negara lainnya</a:t>
            </a:r>
          </a:p>
          <a:p>
            <a:pPr marL="514350" indent="-514350">
              <a:buAutoNum type="arabicPeriod"/>
            </a:pPr>
            <a:r>
              <a:rPr lang="id-ID" dirty="0" smtClean="0"/>
              <a:t>Pembayaran yang dilakukan dengan mekanisme uang persediaan oleh bendahara pengeluaran</a:t>
            </a:r>
          </a:p>
          <a:p>
            <a:pPr marL="514350" indent="-514350">
              <a:buAutoNum type="arabicPeriod"/>
            </a:pPr>
            <a:r>
              <a:rPr lang="id-ID" dirty="0" smtClean="0"/>
              <a:t>Pembayaran kepada pihak ke 3 yang dilakukan dengan mekanisme pembayaran langsung oleh Kuasa Pengguna Anggaran (KPA) atau pejabat penerbit Surat Perintah Membayar yang diberikan oleh KPA</a:t>
            </a:r>
          </a:p>
          <a:p>
            <a:pPr marL="514350" indent="-514350">
              <a:buAutoNum type="arabicPeriod"/>
            </a:pPr>
            <a:endParaRPr lang="id-ID"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id-ID" sz="3200" b="1" dirty="0" smtClean="0"/>
              <a:t>Tarif dan Penghitungan PPh Pasal 26</a:t>
            </a:r>
            <a:endParaRPr lang="id-ID" sz="3200" b="1" dirty="0"/>
          </a:p>
        </p:txBody>
      </p:sp>
      <p:sp>
        <p:nvSpPr>
          <p:cNvPr id="3" name="Content Placeholder 2"/>
          <p:cNvSpPr>
            <a:spLocks noGrp="1"/>
          </p:cNvSpPr>
          <p:nvPr>
            <p:ph idx="1"/>
          </p:nvPr>
        </p:nvSpPr>
        <p:spPr/>
        <p:txBody>
          <a:bodyPr/>
          <a:lstStyle/>
          <a:p>
            <a:r>
              <a:rPr lang="id-ID" dirty="0" smtClean="0"/>
              <a:t>Tarif</a:t>
            </a:r>
          </a:p>
          <a:p>
            <a:pPr>
              <a:buNone/>
            </a:pPr>
            <a:r>
              <a:rPr lang="id-ID" dirty="0"/>
              <a:t>	</a:t>
            </a:r>
            <a:r>
              <a:rPr lang="id-ID" dirty="0" smtClean="0"/>
              <a:t>Tarif 20% dikenakan dari dasar pengenaan pajak, dengan ketentuan sbb:</a:t>
            </a:r>
          </a:p>
          <a:p>
            <a:pPr marL="514350" indent="-514350">
              <a:buFont typeface="+mj-lt"/>
              <a:buAutoNum type="arabicPeriod"/>
            </a:pPr>
            <a:r>
              <a:rPr lang="id-ID" dirty="0" smtClean="0"/>
              <a:t>Tarif 20% dari penghasilan bruto</a:t>
            </a:r>
          </a:p>
          <a:p>
            <a:pPr marL="514350" indent="-514350">
              <a:buFont typeface="+mj-lt"/>
              <a:buAutoNum type="arabicPeriod"/>
            </a:pPr>
            <a:r>
              <a:rPr lang="id-ID" dirty="0" smtClean="0"/>
              <a:t>Tarif 20% dari penghasilan neto</a:t>
            </a:r>
          </a:p>
          <a:p>
            <a:pPr marL="514350" indent="-514350">
              <a:buFont typeface="+mj-lt"/>
              <a:buAutoNum type="arabicPeriod"/>
            </a:pPr>
            <a:r>
              <a:rPr lang="id-ID" dirty="0" smtClean="0"/>
              <a:t>Tarif 20% dari penghasilan kena pajak setelah dikurangi pajak penghasilan</a:t>
            </a:r>
          </a:p>
          <a:p>
            <a:pPr>
              <a:buNone/>
            </a:pPr>
            <a:r>
              <a:rPr lang="id-ID" dirty="0"/>
              <a: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Penghitungan PPh Pasal 26</a:t>
            </a:r>
            <a:endParaRPr lang="id-ID" dirty="0"/>
          </a:p>
        </p:txBody>
      </p:sp>
      <p:sp>
        <p:nvSpPr>
          <p:cNvPr id="3" name="Content Placeholder 2"/>
          <p:cNvSpPr>
            <a:spLocks noGrp="1"/>
          </p:cNvSpPr>
          <p:nvPr>
            <p:ph idx="1"/>
          </p:nvPr>
        </p:nvSpPr>
        <p:spPr/>
        <p:txBody>
          <a:bodyPr>
            <a:normAutofit/>
          </a:bodyPr>
          <a:lstStyle/>
          <a:p>
            <a:r>
              <a:rPr lang="id-ID" dirty="0" smtClean="0"/>
              <a:t>PPh Pasal 26 = 20% x penghasilan bruto</a:t>
            </a:r>
          </a:p>
          <a:p>
            <a:pPr>
              <a:buNone/>
            </a:pPr>
            <a:r>
              <a:rPr lang="id-ID" dirty="0" smtClean="0"/>
              <a:t>Contoh:</a:t>
            </a:r>
          </a:p>
          <a:p>
            <a:pPr>
              <a:buNone/>
            </a:pPr>
            <a:r>
              <a:rPr lang="id-ID" dirty="0" smtClean="0"/>
              <a:t>	PT Madani merupakan penerbit buku cerita anak-anak. Pada bulan Maret </a:t>
            </a:r>
            <a:r>
              <a:rPr lang="id-ID" dirty="0" smtClean="0"/>
              <a:t>2016 </a:t>
            </a:r>
            <a:r>
              <a:rPr lang="id-ID" dirty="0" smtClean="0"/>
              <a:t>membayar royalti sebesar Rp.100.000.000 kepada Akira Toriyama sebagai pengarang buku cerita anak-anak DRAGON BALL. Akira Toriyama adalah WP luar negeri.</a:t>
            </a:r>
          </a:p>
          <a:p>
            <a:pPr>
              <a:buNone/>
            </a:pPr>
            <a:r>
              <a:rPr lang="id-ID" dirty="0" smtClean="0"/>
              <a:t>Jawab:</a:t>
            </a:r>
          </a:p>
          <a:p>
            <a:pPr>
              <a:buNone/>
            </a:pPr>
            <a:r>
              <a:rPr lang="id-ID" dirty="0" smtClean="0"/>
              <a:t>PPh Pasal 26 yang dipotong oleh PT Madani:</a:t>
            </a:r>
          </a:p>
          <a:p>
            <a:pPr>
              <a:buNone/>
            </a:pPr>
            <a:r>
              <a:rPr lang="id-ID" dirty="0" smtClean="0"/>
              <a:t>	20% x Rp.100.000.000 = Rp.20.000.000</a:t>
            </a:r>
            <a:endParaRPr lang="id-ID"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Akuntansi Pajak Penghasilan Pasal 26</a:t>
            </a:r>
            <a:endParaRPr lang="id-ID" dirty="0"/>
          </a:p>
        </p:txBody>
      </p:sp>
      <p:sp>
        <p:nvSpPr>
          <p:cNvPr id="3" name="Content Placeholder 2"/>
          <p:cNvSpPr>
            <a:spLocks noGrp="1"/>
          </p:cNvSpPr>
          <p:nvPr>
            <p:ph sz="quarter" idx="1"/>
          </p:nvPr>
        </p:nvSpPr>
        <p:spPr/>
        <p:txBody>
          <a:bodyPr/>
          <a:lstStyle/>
          <a:p>
            <a:r>
              <a:rPr lang="id-ID" dirty="0" smtClean="0"/>
              <a:t>Saat pemotongan PPh Pasal 26</a:t>
            </a:r>
          </a:p>
          <a:p>
            <a:pPr>
              <a:buNone/>
            </a:pPr>
            <a:r>
              <a:rPr lang="id-ID" dirty="0" smtClean="0"/>
              <a:t>	Royalti				xxx</a:t>
            </a:r>
          </a:p>
          <a:p>
            <a:pPr>
              <a:buNone/>
            </a:pPr>
            <a:r>
              <a:rPr lang="id-ID" dirty="0" smtClean="0"/>
              <a:t>		Kas dan Bank				xxx</a:t>
            </a:r>
          </a:p>
          <a:p>
            <a:pPr>
              <a:buNone/>
            </a:pPr>
            <a:r>
              <a:rPr lang="id-ID" dirty="0" smtClean="0"/>
              <a:t>		PPh Pasal 26 terutang		xxx</a:t>
            </a:r>
          </a:p>
          <a:p>
            <a:r>
              <a:rPr lang="id-ID" dirty="0" smtClean="0"/>
              <a:t>Saat penyetoran PPh Pasal 26</a:t>
            </a:r>
          </a:p>
          <a:p>
            <a:pPr>
              <a:buNone/>
            </a:pPr>
            <a:r>
              <a:rPr lang="id-ID" dirty="0" smtClean="0"/>
              <a:t>	PPh Pasal 26 terutang	xxx</a:t>
            </a:r>
          </a:p>
          <a:p>
            <a:pPr>
              <a:buNone/>
            </a:pPr>
            <a:r>
              <a:rPr lang="id-ID" dirty="0" smtClean="0"/>
              <a:t>		Kas </a:t>
            </a:r>
            <a:r>
              <a:rPr lang="id-ID" smtClean="0"/>
              <a:t>dan Bank			xxx</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a:bodyPr>
          <a:lstStyle/>
          <a:p>
            <a:pPr marL="514350" indent="-514350">
              <a:buNone/>
            </a:pPr>
            <a:r>
              <a:rPr lang="id-ID" dirty="0" smtClean="0"/>
              <a:t>5. Penjualan hasil industri dalam negeri oleh badan usaha yang bergerak dalam bidang usaha industri semen, industri kertas, industri baja, dan industri otomotif yang ditunjuk oleh Kepala Kantor Pelayanan Pajak</a:t>
            </a:r>
          </a:p>
          <a:p>
            <a:pPr marL="514350" indent="-514350">
              <a:buNone/>
            </a:pPr>
            <a:r>
              <a:rPr lang="id-ID" dirty="0" smtClean="0"/>
              <a:t>6. Penjualan bahan bakar minyak, gas, dan pelumas oleh produsen atau importer bahan bakar minyak, gas, dan pelumas</a:t>
            </a:r>
          </a:p>
          <a:p>
            <a:pPr marL="514350" indent="-514350">
              <a:buNone/>
            </a:pPr>
            <a:r>
              <a:rPr lang="id-ID" dirty="0" smtClean="0"/>
              <a:t>7. Pembelian bahan-bahan untuk keperluan industri atau ekspor dari pedagang pengumpul oleh industri dan eksportir yang dalam sektor kehutanan, perkebunan, pertanian dan perikanan yang ditunjuk oleh Kepala Kantor Pelayanan Pajak</a:t>
            </a:r>
          </a:p>
          <a:p>
            <a:pPr marL="514350" indent="-514350">
              <a:buNone/>
            </a:pPr>
            <a:r>
              <a:rPr lang="id-ID" dirty="0" smtClean="0"/>
              <a:t>8. Penjualan barang tergolong sangat mewah</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dirty="0" smtClean="0"/>
              <a:t>Kegiatan yang tidak dikenakan PPh Pasal 22</a:t>
            </a:r>
            <a:endParaRPr lang="id-ID" sz="2800" dirty="0"/>
          </a:p>
        </p:txBody>
      </p:sp>
      <p:sp>
        <p:nvSpPr>
          <p:cNvPr id="3" name="Content Placeholder 2"/>
          <p:cNvSpPr>
            <a:spLocks noGrp="1"/>
          </p:cNvSpPr>
          <p:nvPr>
            <p:ph sz="quarter" idx="1"/>
          </p:nvPr>
        </p:nvSpPr>
        <p:spPr/>
        <p:txBody>
          <a:bodyPr>
            <a:normAutofit fontScale="92500" lnSpcReduction="10000"/>
          </a:bodyPr>
          <a:lstStyle/>
          <a:p>
            <a:pPr marL="514350" indent="-514350">
              <a:buAutoNum type="arabicPeriod"/>
            </a:pPr>
            <a:r>
              <a:rPr lang="id-ID" dirty="0" smtClean="0"/>
              <a:t>Impor barang dan atau penyerahan barang yang berdasarkan ketentuan peraturan perundang-undangan tidak terutang Pajak Penghasilan</a:t>
            </a:r>
          </a:p>
          <a:p>
            <a:pPr marL="514350" indent="-514350">
              <a:buAutoNum type="arabicPeriod"/>
            </a:pPr>
            <a:r>
              <a:rPr lang="id-ID" dirty="0" smtClean="0"/>
              <a:t>Impor barang yang dibebaskan dati pungutan Bea Masuk dan atau PPN</a:t>
            </a:r>
          </a:p>
          <a:p>
            <a:pPr marL="514350" indent="-514350">
              <a:buAutoNum type="arabicPeriod"/>
            </a:pPr>
            <a:r>
              <a:rPr lang="id-ID" dirty="0" smtClean="0"/>
              <a:t>Impor sementara</a:t>
            </a:r>
          </a:p>
          <a:p>
            <a:pPr marL="514350" indent="-514350">
              <a:buAutoNum type="arabicPeriod"/>
            </a:pPr>
            <a:r>
              <a:rPr lang="id-ID" dirty="0" smtClean="0"/>
              <a:t>Impor kembali (re-impor)</a:t>
            </a:r>
          </a:p>
          <a:p>
            <a:pPr marL="514350" indent="-514350">
              <a:buAutoNum type="arabicPeriod"/>
            </a:pPr>
            <a:r>
              <a:rPr lang="id-ID" dirty="0" smtClean="0"/>
              <a:t>Pembayaran untuk pembelian gabah dan/atau beras (BULOG)</a:t>
            </a:r>
          </a:p>
          <a:p>
            <a:pPr marL="514350" indent="-514350">
              <a:buAutoNum type="arabicPeriod"/>
            </a:pPr>
            <a:r>
              <a:rPr lang="id-ID" dirty="0" smtClean="0"/>
              <a:t>Emas batangan yang akan diproses untuk menghasilkan barang perhiasan dari emas untuk tujuan ekspor</a:t>
            </a:r>
          </a:p>
          <a:p>
            <a:pPr marL="514350" indent="-514350">
              <a:buAutoNum type="arabicPeriod"/>
            </a:pPr>
            <a:r>
              <a:rPr lang="id-ID" dirty="0" smtClean="0"/>
              <a:t>Pembayaran untuk pembelian barang sehubungan dengan dana BOS</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Dasar Pengenaan Pajak (DPP)</a:t>
            </a:r>
            <a:endParaRPr lang="id-ID" dirty="0"/>
          </a:p>
        </p:txBody>
      </p:sp>
      <p:sp>
        <p:nvSpPr>
          <p:cNvPr id="3" name="Content Placeholder 2"/>
          <p:cNvSpPr>
            <a:spLocks noGrp="1"/>
          </p:cNvSpPr>
          <p:nvPr>
            <p:ph sz="quarter" idx="1"/>
          </p:nvPr>
        </p:nvSpPr>
        <p:spPr/>
        <p:txBody>
          <a:bodyPr/>
          <a:lstStyle/>
          <a:p>
            <a:r>
              <a:rPr lang="id-ID" dirty="0" smtClean="0"/>
              <a:t>Besarnya DPP ditentukan sebagai berikut:</a:t>
            </a:r>
          </a:p>
          <a:p>
            <a:pPr marL="514350" indent="-514350">
              <a:buAutoNum type="arabicPeriod"/>
            </a:pPr>
            <a:r>
              <a:rPr lang="id-ID" dirty="0" smtClean="0"/>
              <a:t>Dalam hal harga pembelian/penjualan tidak termasuk PPN dan PPnBM, maka DPP PPN sama dengan harga pembelian/penjualan</a:t>
            </a:r>
          </a:p>
          <a:p>
            <a:pPr marL="514350" indent="-514350">
              <a:buAutoNum type="arabicPeriod"/>
            </a:pPr>
            <a:r>
              <a:rPr lang="id-ID" dirty="0" smtClean="0"/>
              <a:t>Dalam hal harga pembelian/penjualan termasuk PPN, maka DPP PPN sama dengan harga pembelian/penjualan dibagi 110</a:t>
            </a:r>
            <a:endParaRPr lang="id-ID" dirty="0"/>
          </a:p>
        </p:txBody>
      </p:sp>
      <p:sp>
        <p:nvSpPr>
          <p:cNvPr id="4" name="Rounded Rectangle 3"/>
          <p:cNvSpPr/>
          <p:nvPr/>
        </p:nvSpPr>
        <p:spPr>
          <a:xfrm>
            <a:off x="1500166" y="4429132"/>
            <a:ext cx="6072230"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DPP = (100 ÷ 110) x harga pembelian/penjualan</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a:buNone/>
            </a:pPr>
            <a:r>
              <a:rPr lang="id-ID" dirty="0" smtClean="0"/>
              <a:t>3. Dalam hal harga pembelian/penjualan termasuk PPN dan PPnBM, maka DPP sama dengan harga pembelian/penjualan dibagi 110 ditambah tarif PPnBM </a:t>
            </a:r>
            <a:endParaRPr lang="id-ID" dirty="0"/>
          </a:p>
        </p:txBody>
      </p:sp>
      <p:sp>
        <p:nvSpPr>
          <p:cNvPr id="4" name="Rounded Rectangle 3"/>
          <p:cNvSpPr/>
          <p:nvPr/>
        </p:nvSpPr>
        <p:spPr>
          <a:xfrm>
            <a:off x="1071538" y="2786058"/>
            <a:ext cx="7000924"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DPP (100 ÷ (110 + tarif PPnBM)) x harga pembelian.penjulan</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Objek, Pemungut dan Tarif PPh Pasal 22</a:t>
            </a:r>
            <a:endParaRPr lang="id-ID" dirty="0"/>
          </a:p>
        </p:txBody>
      </p:sp>
      <p:graphicFrame>
        <p:nvGraphicFramePr>
          <p:cNvPr id="5" name="Content Placeholder 4"/>
          <p:cNvGraphicFramePr>
            <a:graphicFrameLocks noGrp="1"/>
          </p:cNvGraphicFramePr>
          <p:nvPr>
            <p:ph sz="quarter" idx="1"/>
          </p:nvPr>
        </p:nvGraphicFramePr>
        <p:xfrm>
          <a:off x="457200" y="1219200"/>
          <a:ext cx="8229600" cy="5034280"/>
        </p:xfrm>
        <a:graphic>
          <a:graphicData uri="http://schemas.openxmlformats.org/drawingml/2006/table">
            <a:tbl>
              <a:tblPr firstRow="1" bandRow="1">
                <a:tableStyleId>{5C22544A-7EE6-4342-B048-85BDC9FD1C3A}</a:tableStyleId>
              </a:tblPr>
              <a:tblGrid>
                <a:gridCol w="685776"/>
                <a:gridCol w="3643338"/>
                <a:gridCol w="2786082"/>
                <a:gridCol w="1114404"/>
              </a:tblGrid>
              <a:tr h="370840">
                <a:tc>
                  <a:txBody>
                    <a:bodyPr/>
                    <a:lstStyle/>
                    <a:p>
                      <a:pPr algn="ctr"/>
                      <a:r>
                        <a:rPr lang="id-ID" dirty="0" smtClean="0"/>
                        <a:t>No</a:t>
                      </a:r>
                      <a:endParaRPr lang="id-ID" dirty="0"/>
                    </a:p>
                  </a:txBody>
                  <a:tcPr/>
                </a:tc>
                <a:tc>
                  <a:txBody>
                    <a:bodyPr/>
                    <a:lstStyle/>
                    <a:p>
                      <a:pPr algn="ctr"/>
                      <a:r>
                        <a:rPr lang="id-ID" dirty="0" smtClean="0"/>
                        <a:t>Objek</a:t>
                      </a:r>
                      <a:endParaRPr lang="id-ID" dirty="0"/>
                    </a:p>
                  </a:txBody>
                  <a:tcPr/>
                </a:tc>
                <a:tc>
                  <a:txBody>
                    <a:bodyPr/>
                    <a:lstStyle/>
                    <a:p>
                      <a:pPr algn="ctr"/>
                      <a:r>
                        <a:rPr lang="id-ID" dirty="0" smtClean="0"/>
                        <a:t>Pemungut</a:t>
                      </a:r>
                      <a:endParaRPr lang="id-ID" dirty="0"/>
                    </a:p>
                  </a:txBody>
                  <a:tcPr/>
                </a:tc>
                <a:tc>
                  <a:txBody>
                    <a:bodyPr/>
                    <a:lstStyle/>
                    <a:p>
                      <a:pPr algn="ctr"/>
                      <a:r>
                        <a:rPr lang="id-ID" dirty="0" smtClean="0"/>
                        <a:t>Tarif</a:t>
                      </a:r>
                      <a:endParaRPr lang="id-ID" dirty="0"/>
                    </a:p>
                  </a:txBody>
                  <a:tcPr/>
                </a:tc>
              </a:tr>
              <a:tr h="370840">
                <a:tc>
                  <a:txBody>
                    <a:bodyPr/>
                    <a:lstStyle/>
                    <a:p>
                      <a:pPr algn="ctr"/>
                      <a:r>
                        <a:rPr lang="id-ID" dirty="0" smtClean="0"/>
                        <a:t>1</a:t>
                      </a:r>
                      <a:endParaRPr lang="id-ID" dirty="0"/>
                    </a:p>
                  </a:txBody>
                  <a:tcPr/>
                </a:tc>
                <a:tc>
                  <a:txBody>
                    <a:bodyPr/>
                    <a:lstStyle/>
                    <a:p>
                      <a:r>
                        <a:rPr lang="id-ID" dirty="0" smtClean="0"/>
                        <a:t>Impor Barang:</a:t>
                      </a:r>
                    </a:p>
                    <a:p>
                      <a:pPr>
                        <a:buFont typeface="Wingdings" pitchFamily="2" charset="2"/>
                        <a:buChar char="Ø"/>
                      </a:pPr>
                      <a:r>
                        <a:rPr lang="id-ID" baseline="0" dirty="0" smtClean="0"/>
                        <a:t> Importir yang memiliki API</a:t>
                      </a:r>
                    </a:p>
                    <a:p>
                      <a:pPr>
                        <a:buFont typeface="Wingdings" pitchFamily="2" charset="2"/>
                        <a:buChar char="Ø"/>
                      </a:pPr>
                      <a:r>
                        <a:rPr lang="id-ID" baseline="0" dirty="0" smtClean="0"/>
                        <a:t> Importir (kedelai, gandum, dan tepung terigu) memiliki API </a:t>
                      </a:r>
                    </a:p>
                    <a:p>
                      <a:pPr>
                        <a:buFont typeface="Wingdings" pitchFamily="2" charset="2"/>
                        <a:buChar char="Ø"/>
                      </a:pPr>
                      <a:r>
                        <a:rPr lang="id-ID" baseline="0" dirty="0" smtClean="0"/>
                        <a:t> Importir yang tidak memiliki API</a:t>
                      </a:r>
                    </a:p>
                    <a:p>
                      <a:pPr>
                        <a:buFont typeface="Wingdings" pitchFamily="2" charset="2"/>
                        <a:buChar char="Ø"/>
                      </a:pPr>
                      <a:r>
                        <a:rPr lang="id-ID" baseline="0" dirty="0" smtClean="0"/>
                        <a:t> Impor yang tidak dikuasai</a:t>
                      </a:r>
                      <a:endParaRPr lang="id-ID" dirty="0"/>
                    </a:p>
                  </a:txBody>
                  <a:tcPr/>
                </a:tc>
                <a:tc>
                  <a:txBody>
                    <a:bodyPr/>
                    <a:lstStyle/>
                    <a:p>
                      <a:r>
                        <a:rPr lang="id-ID" dirty="0" smtClean="0"/>
                        <a:t>Direktorat Jenderal Bea dan Cukai,</a:t>
                      </a:r>
                      <a:r>
                        <a:rPr lang="id-ID" baseline="0" dirty="0" smtClean="0"/>
                        <a:t> Bank Devisa</a:t>
                      </a:r>
                      <a:endParaRPr lang="id-ID" dirty="0"/>
                    </a:p>
                  </a:txBody>
                  <a:tcPr/>
                </a:tc>
                <a:tc>
                  <a:txBody>
                    <a:bodyPr/>
                    <a:lstStyle/>
                    <a:p>
                      <a:pPr algn="ctr"/>
                      <a:endParaRPr lang="id-ID" dirty="0" smtClean="0"/>
                    </a:p>
                    <a:p>
                      <a:pPr algn="ctr"/>
                      <a:r>
                        <a:rPr lang="id-ID" dirty="0" smtClean="0"/>
                        <a:t>2,5%</a:t>
                      </a:r>
                    </a:p>
                    <a:p>
                      <a:pPr algn="ctr"/>
                      <a:endParaRPr lang="id-ID" dirty="0" smtClean="0"/>
                    </a:p>
                    <a:p>
                      <a:pPr algn="ctr"/>
                      <a:r>
                        <a:rPr lang="id-ID" dirty="0" smtClean="0"/>
                        <a:t>0,5%</a:t>
                      </a:r>
                    </a:p>
                    <a:p>
                      <a:pPr algn="ctr"/>
                      <a:r>
                        <a:rPr lang="id-ID" dirty="0" smtClean="0"/>
                        <a:t>7,5%</a:t>
                      </a:r>
                    </a:p>
                    <a:p>
                      <a:pPr algn="ctr"/>
                      <a:r>
                        <a:rPr lang="id-ID" dirty="0" smtClean="0"/>
                        <a:t>7,5%</a:t>
                      </a:r>
                    </a:p>
                    <a:p>
                      <a:pPr algn="ctr"/>
                      <a:endParaRPr lang="id-ID" dirty="0"/>
                    </a:p>
                  </a:txBody>
                  <a:tcPr/>
                </a:tc>
              </a:tr>
              <a:tr h="370840">
                <a:tc>
                  <a:txBody>
                    <a:bodyPr/>
                    <a:lstStyle/>
                    <a:p>
                      <a:pPr algn="ctr"/>
                      <a:r>
                        <a:rPr lang="id-ID" dirty="0" smtClean="0"/>
                        <a:t>2</a:t>
                      </a:r>
                      <a:endParaRPr lang="id-ID" dirty="0"/>
                    </a:p>
                  </a:txBody>
                  <a:tcPr/>
                </a:tc>
                <a:tc>
                  <a:txBody>
                    <a:bodyPr/>
                    <a:lstStyle/>
                    <a:p>
                      <a:r>
                        <a:rPr lang="id-ID" dirty="0" smtClean="0"/>
                        <a:t>Pembelian barang yang dilakukan oleh bendahara pemerintah, bendahara pengeluaran, Kuasa Pengguna Anggaran, dan pejabat</a:t>
                      </a:r>
                      <a:r>
                        <a:rPr lang="id-ID" baseline="0" dirty="0" smtClean="0"/>
                        <a:t> penerbit surat perintah pembayar</a:t>
                      </a:r>
                      <a:endParaRPr lang="id-ID" dirty="0"/>
                    </a:p>
                  </a:txBody>
                  <a:tcPr/>
                </a:tc>
                <a:tc>
                  <a:txBody>
                    <a:bodyPr/>
                    <a:lstStyle/>
                    <a:p>
                      <a:r>
                        <a:rPr lang="id-ID" dirty="0" smtClean="0"/>
                        <a:t>Pihak yang membayar/membeli:</a:t>
                      </a:r>
                    </a:p>
                    <a:p>
                      <a:r>
                        <a:rPr lang="id-ID" dirty="0" smtClean="0"/>
                        <a:t>Bendaharawan</a:t>
                      </a:r>
                      <a:r>
                        <a:rPr lang="id-ID" baseline="0" dirty="0" smtClean="0"/>
                        <a:t> pemerintah, Direktorat Jenderal Anggaran</a:t>
                      </a:r>
                      <a:endParaRPr lang="id-ID" dirty="0"/>
                    </a:p>
                  </a:txBody>
                  <a:tcPr/>
                </a:tc>
                <a:tc>
                  <a:txBody>
                    <a:bodyPr/>
                    <a:lstStyle/>
                    <a:p>
                      <a:pPr algn="ctr"/>
                      <a:endParaRPr lang="id-ID" dirty="0" smtClean="0"/>
                    </a:p>
                    <a:p>
                      <a:pPr algn="ctr"/>
                      <a:endParaRPr lang="id-ID" dirty="0" smtClean="0"/>
                    </a:p>
                    <a:p>
                      <a:pPr algn="ctr"/>
                      <a:r>
                        <a:rPr lang="id-ID" dirty="0" smtClean="0"/>
                        <a:t>1,5%</a:t>
                      </a:r>
                      <a:endParaRPr lang="id-ID" dirty="0"/>
                    </a:p>
                  </a:txBody>
                  <a:tcPr/>
                </a:tc>
              </a:tr>
              <a:tr h="370840">
                <a:tc>
                  <a:txBody>
                    <a:bodyPr/>
                    <a:lstStyle/>
                    <a:p>
                      <a:pPr algn="ctr"/>
                      <a:r>
                        <a:rPr lang="id-ID" dirty="0" smtClean="0"/>
                        <a:t>3</a:t>
                      </a:r>
                      <a:endParaRPr lang="id-ID" dirty="0"/>
                    </a:p>
                  </a:txBody>
                  <a:tcPr/>
                </a:tc>
                <a:tc>
                  <a:txBody>
                    <a:bodyPr/>
                    <a:lstStyle/>
                    <a:p>
                      <a:r>
                        <a:rPr lang="id-ID" dirty="0" smtClean="0"/>
                        <a:t>Penjualan oleh Pertamina (non PPN):</a:t>
                      </a:r>
                    </a:p>
                    <a:p>
                      <a:pPr>
                        <a:buFont typeface="Arial" pitchFamily="34" charset="0"/>
                        <a:buChar char="•"/>
                      </a:pPr>
                      <a:r>
                        <a:rPr lang="id-ID" baseline="0" dirty="0" smtClean="0"/>
                        <a:t> BBM ke SPBU Pertamina</a:t>
                      </a:r>
                    </a:p>
                    <a:p>
                      <a:pPr>
                        <a:buFont typeface="Arial" pitchFamily="34" charset="0"/>
                        <a:buChar char="•"/>
                      </a:pPr>
                      <a:r>
                        <a:rPr lang="id-ID" dirty="0" smtClean="0"/>
                        <a:t> BBM ke SPBU bukan Pertamina</a:t>
                      </a:r>
                    </a:p>
                    <a:p>
                      <a:pPr>
                        <a:buFont typeface="Arial" pitchFamily="34" charset="0"/>
                        <a:buChar char="•"/>
                      </a:pPr>
                      <a:r>
                        <a:rPr lang="id-ID" dirty="0" smtClean="0"/>
                        <a:t> Bahan bakar gas (mt, </a:t>
                      </a:r>
                      <a:r>
                        <a:rPr lang="id-ID" baseline="0" dirty="0" smtClean="0"/>
                        <a:t>LPG)</a:t>
                      </a:r>
                      <a:r>
                        <a:rPr lang="id-ID" dirty="0" smtClean="0"/>
                        <a:t>, pelumas</a:t>
                      </a:r>
                      <a:endParaRPr lang="id-ID" dirty="0"/>
                    </a:p>
                  </a:txBody>
                  <a:tcPr/>
                </a:tc>
                <a:tc>
                  <a:txBody>
                    <a:bodyPr/>
                    <a:lstStyle/>
                    <a:p>
                      <a:r>
                        <a:rPr lang="id-ID" dirty="0" smtClean="0"/>
                        <a:t>Pertamina</a:t>
                      </a:r>
                      <a:endParaRPr lang="id-ID" dirty="0"/>
                    </a:p>
                  </a:txBody>
                  <a:tcPr/>
                </a:tc>
                <a:tc>
                  <a:txBody>
                    <a:bodyPr/>
                    <a:lstStyle/>
                    <a:p>
                      <a:pPr algn="ctr"/>
                      <a:endParaRPr lang="id-ID" dirty="0" smtClean="0"/>
                    </a:p>
                    <a:p>
                      <a:pPr algn="ctr"/>
                      <a:r>
                        <a:rPr lang="id-ID" dirty="0" smtClean="0"/>
                        <a:t>0,25%</a:t>
                      </a:r>
                    </a:p>
                    <a:p>
                      <a:pPr algn="ctr"/>
                      <a:r>
                        <a:rPr lang="id-ID" dirty="0" smtClean="0"/>
                        <a:t>0,3%</a:t>
                      </a:r>
                    </a:p>
                    <a:p>
                      <a:pPr algn="ctr"/>
                      <a:r>
                        <a:rPr lang="id-ID" dirty="0" smtClean="0"/>
                        <a:t>0,3%</a:t>
                      </a:r>
                      <a:endParaRPr lang="id-ID" dirty="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345</TotalTime>
  <Words>2214</Words>
  <Application>Microsoft Office PowerPoint</Application>
  <PresentationFormat>On-screen Show (4:3)</PresentationFormat>
  <Paragraphs>327</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Origin</vt:lpstr>
      <vt:lpstr>AKUNTANSI PAJAK PENGHASILAN  PASAL 22, 23, 24, 25 dan 26</vt:lpstr>
      <vt:lpstr>Definisi</vt:lpstr>
      <vt:lpstr>Pemungut Pajak</vt:lpstr>
      <vt:lpstr>Kegiatan yang dikenakan PPh Pasal 22</vt:lpstr>
      <vt:lpstr>PowerPoint Presentation</vt:lpstr>
      <vt:lpstr>Kegiatan yang tidak dikenakan PPh Pasal 22</vt:lpstr>
      <vt:lpstr>Dasar Pengenaan Pajak (DPP)</vt:lpstr>
      <vt:lpstr>PowerPoint Presentation</vt:lpstr>
      <vt:lpstr>Objek, Pemungut dan Tarif PPh Pasal 22</vt:lpstr>
      <vt:lpstr>PowerPoint Presentation</vt:lpstr>
      <vt:lpstr>Tarif Pajak Bagi WP Yang Tidak Ber-NPWP</vt:lpstr>
      <vt:lpstr>Contoh</vt:lpstr>
      <vt:lpstr>Akuntansi Pajak Penghasilan Pasal 22</vt:lpstr>
      <vt:lpstr>Pajak Penghasilan Pasal 23</vt:lpstr>
      <vt:lpstr>Tarif dan Penghitungan PPh Pasal 23</vt:lpstr>
      <vt:lpstr>Tarif Pemotongan Bagi WP Yang Tidak Ber-NPWP</vt:lpstr>
      <vt:lpstr>Contoh</vt:lpstr>
      <vt:lpstr>Akuntansi Pajak Penghasilan Pasal 23</vt:lpstr>
      <vt:lpstr>Definisi PPh Pasal 24</vt:lpstr>
      <vt:lpstr>Permohonan Kredit Pajak Luar Negeri</vt:lpstr>
      <vt:lpstr>Penggabungan Penghasilan</vt:lpstr>
      <vt:lpstr>PowerPoint Presentation</vt:lpstr>
      <vt:lpstr>PowerPoint Presentation</vt:lpstr>
      <vt:lpstr>Penentuan Sumber Penghasilan</vt:lpstr>
      <vt:lpstr>PowerPoint Presentation</vt:lpstr>
      <vt:lpstr>Besarnya Kredit Pajak Yang Diperbolehkan</vt:lpstr>
      <vt:lpstr>PowerPoint Presentation</vt:lpstr>
      <vt:lpstr>Contoh</vt:lpstr>
      <vt:lpstr>PowerPoint Presentation</vt:lpstr>
      <vt:lpstr>Akuntansi Pajak Penghasilan Pasal 24</vt:lpstr>
      <vt:lpstr>Definisi PPh Pasal 25</vt:lpstr>
      <vt:lpstr>Penghitungan Angsuran PPh Pasal 25 Ayat (1) bagi WP Orang Pribadi</vt:lpstr>
      <vt:lpstr>PowerPoint Presentation</vt:lpstr>
      <vt:lpstr>Penghitungan Angsuran PPh Pasal 25 Ayat (1) bagi WP Badan</vt:lpstr>
      <vt:lpstr>PowerPoint Presentation</vt:lpstr>
      <vt:lpstr>Akuntansi Pajak Penghasilan Pasal 25</vt:lpstr>
      <vt:lpstr>Definisi PPh Pasal 26</vt:lpstr>
      <vt:lpstr>Pemotong PPh Pasal 26</vt:lpstr>
      <vt:lpstr>Penghasilan yang Dipotong PPh Pasal 26</vt:lpstr>
      <vt:lpstr>Tarif dan Penghitungan PPh Pasal 26</vt:lpstr>
      <vt:lpstr>Penghitungan PPh Pasal 26</vt:lpstr>
      <vt:lpstr>Akuntansi Pajak Penghasilan Pasal 26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PAJAK PENGHASILAN PASAL 22</dc:title>
  <dc:creator>asus</dc:creator>
  <cp:lastModifiedBy>ASUS</cp:lastModifiedBy>
  <cp:revision>56</cp:revision>
  <dcterms:created xsi:type="dcterms:W3CDTF">2015-11-01T05:06:42Z</dcterms:created>
  <dcterms:modified xsi:type="dcterms:W3CDTF">2017-04-10T06:50:35Z</dcterms:modified>
</cp:coreProperties>
</file>